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0"/>
  </p:notesMasterIdLst>
  <p:sldIdLst>
    <p:sldId id="256" r:id="rId3"/>
    <p:sldId id="259" r:id="rId4"/>
    <p:sldId id="258" r:id="rId5"/>
    <p:sldId id="265" r:id="rId6"/>
    <p:sldId id="266" r:id="rId7"/>
    <p:sldId id="267" r:id="rId8"/>
    <p:sldId id="268" r:id="rId9"/>
    <p:sldId id="270" r:id="rId10"/>
    <p:sldId id="269" r:id="rId11"/>
    <p:sldId id="271" r:id="rId12"/>
    <p:sldId id="273" r:id="rId13"/>
    <p:sldId id="272" r:id="rId14"/>
    <p:sldId id="274" r:id="rId15"/>
    <p:sldId id="275" r:id="rId16"/>
    <p:sldId id="276" r:id="rId17"/>
    <p:sldId id="277" r:id="rId18"/>
    <p:sldId id="278" r:id="rId19"/>
    <p:sldId id="280" r:id="rId20"/>
    <p:sldId id="281" r:id="rId21"/>
    <p:sldId id="282" r:id="rId22"/>
    <p:sldId id="283" r:id="rId23"/>
    <p:sldId id="284" r:id="rId24"/>
    <p:sldId id="285" r:id="rId25"/>
    <p:sldId id="286" r:id="rId26"/>
    <p:sldId id="287" r:id="rId27"/>
    <p:sldId id="288" r:id="rId28"/>
    <p:sldId id="289" r:id="rId29"/>
  </p:sldIdLst>
  <p:sldSz cx="9144000" cy="6858000" type="screen4x3"/>
  <p:notesSz cx="6858000" cy="931227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33CC33"/>
    <a:srgbClr val="FF3399"/>
    <a:srgbClr val="0000FF"/>
    <a:srgbClr val="009900"/>
    <a:srgbClr val="0066FF"/>
    <a:srgbClr val="FF6600"/>
    <a:srgbClr val="33CC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1ADB9F1D-B996-4BA0-9039-613E6AF2E072}" type="datetimeFigureOut">
              <a:rPr lang="fr-FR" smtClean="0"/>
              <a:pPr/>
              <a:t>29/07/2013</a:t>
            </a:fld>
            <a:endParaRPr lang="fr-CA"/>
          </a:p>
        </p:txBody>
      </p:sp>
      <p:sp>
        <p:nvSpPr>
          <p:cNvPr id="4" name="Espace réservé de l'image des diapositives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23331"/>
            <a:ext cx="5486400" cy="419052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28812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session</a:t>
            </a:r>
            <a:r>
              <a:rPr lang="en-US" baseline="0" dirty="0" smtClean="0"/>
              <a:t> begins, allow teachers to work on “Caterpillars and Leaves” or “Beads under the Cloud”  activity</a:t>
            </a:r>
          </a:p>
          <a:p>
            <a:r>
              <a:rPr lang="en-US" sz="1200" b="0" i="0" kern="1200" dirty="0" smtClean="0">
                <a:solidFill>
                  <a:schemeClr val="tx1"/>
                </a:solidFill>
                <a:effectLst/>
                <a:latin typeface="+mn-lt"/>
                <a:ea typeface="+mn-ea"/>
                <a:cs typeface="+mn-cs"/>
              </a:rPr>
              <a:t>G0HCH$$3 ( capital "G", numeric zero "0", capital "H", capital "C", capital "H", dollar sign "$", dollar sign "$", numeric three "3" ) </a:t>
            </a:r>
            <a:endParaRPr lang="en-US" dirty="0" smtClean="0"/>
          </a:p>
          <a:p>
            <a:r>
              <a:rPr lang="en-US" dirty="0" smtClean="0"/>
              <a:t>If BYOT,</a:t>
            </a:r>
            <a:r>
              <a:rPr lang="en-US" baseline="0" dirty="0" smtClean="0"/>
              <a:t> no password</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300443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10</a:t>
            </a:fld>
            <a:endParaRPr lang="fr-CA"/>
          </a:p>
        </p:txBody>
      </p:sp>
    </p:spTree>
    <p:extLst>
      <p:ext uri="{BB962C8B-B14F-4D97-AF65-F5344CB8AC3E}">
        <p14:creationId xmlns:p14="http://schemas.microsoft.com/office/powerpoint/2010/main" val="19285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11</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12</a:t>
            </a:fld>
            <a:endParaRPr lang="fr-CA"/>
          </a:p>
        </p:txBody>
      </p:sp>
    </p:spTree>
    <p:extLst>
      <p:ext uri="{BB962C8B-B14F-4D97-AF65-F5344CB8AC3E}">
        <p14:creationId xmlns:p14="http://schemas.microsoft.com/office/powerpoint/2010/main" val="60162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302494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grade levels EXCEPT 1</a:t>
            </a:r>
            <a:r>
              <a:rPr lang="en-US" baseline="30000" dirty="0" smtClean="0"/>
              <a:t>st</a:t>
            </a:r>
            <a:r>
              <a:rPr lang="en-US" baseline="0" dirty="0" smtClean="0"/>
              <a:t> grade has common assessments. 1</a:t>
            </a:r>
            <a:r>
              <a:rPr lang="en-US" baseline="30000" dirty="0" smtClean="0"/>
              <a:t>st</a:t>
            </a:r>
            <a:r>
              <a:rPr lang="en-US" baseline="0" dirty="0" smtClean="0"/>
              <a:t> grade has BOY and EOY assessment. Spend time looking through several of the common formative assessments and asking teachers about purpose. Remind teachers to use the NEW curriculum map to pull CFA’s Kindergarten: units 1 – 5 have changed order; 1</a:t>
            </a:r>
            <a:r>
              <a:rPr lang="en-US" baseline="30000" dirty="0" smtClean="0"/>
              <a:t>st</a:t>
            </a:r>
            <a:r>
              <a:rPr lang="en-US" baseline="0" dirty="0" smtClean="0"/>
              <a:t>, 2</a:t>
            </a:r>
            <a:r>
              <a:rPr lang="en-US" baseline="30000" dirty="0" smtClean="0"/>
              <a:t>nd</a:t>
            </a:r>
            <a:r>
              <a:rPr lang="en-US" baseline="0" dirty="0" smtClean="0"/>
              <a:t> and 5</a:t>
            </a:r>
            <a:r>
              <a:rPr lang="en-US" baseline="30000" dirty="0" smtClean="0"/>
              <a:t>th</a:t>
            </a:r>
            <a:r>
              <a:rPr lang="en-US" baseline="0" dirty="0" smtClean="0"/>
              <a:t> grade has NOT changed order at all; 3</a:t>
            </a:r>
            <a:r>
              <a:rPr lang="en-US" baseline="30000" dirty="0" smtClean="0"/>
              <a:t>rd</a:t>
            </a:r>
            <a:r>
              <a:rPr lang="en-US" baseline="0" dirty="0" smtClean="0"/>
              <a:t> combined units 3 and 4 so they only have 7 units; 4</a:t>
            </a:r>
            <a:r>
              <a:rPr lang="en-US" baseline="30000" dirty="0" smtClean="0"/>
              <a:t>th</a:t>
            </a:r>
            <a:r>
              <a:rPr lang="en-US" baseline="0" dirty="0" smtClean="0"/>
              <a:t> grade has units 2 – 4 changed</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195481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teachers work through task and then use rubric to “grade” each other’s work. </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16</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log-in button and the Chrome Browser – embedded</a:t>
            </a:r>
            <a:r>
              <a:rPr lang="en-US" baseline="0" dirty="0" smtClean="0"/>
              <a:t> into each framework or go to </a:t>
            </a:r>
            <a:r>
              <a:rPr lang="en-US" baseline="0" dirty="0" err="1" smtClean="0"/>
              <a:t>wikispaces</a:t>
            </a:r>
            <a:endParaRPr lang="en-US" dirty="0" smtClean="0"/>
          </a:p>
          <a:p>
            <a:r>
              <a:rPr lang="en-US" dirty="0" smtClean="0"/>
              <a:t>mhall@henry.k12.ga.us</a:t>
            </a:r>
          </a:p>
          <a:p>
            <a:r>
              <a:rPr lang="en-US" dirty="0" smtClean="0"/>
              <a:t>Simon544!</a:t>
            </a:r>
          </a:p>
          <a:p>
            <a:r>
              <a:rPr lang="en-US" dirty="0" smtClean="0"/>
              <a:t>Remind them the frameworks should say “July 2013” on the bottom</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a:p>
        </p:txBody>
      </p:sp>
    </p:spTree>
    <p:extLst>
      <p:ext uri="{BB962C8B-B14F-4D97-AF65-F5344CB8AC3E}">
        <p14:creationId xmlns:p14="http://schemas.microsoft.com/office/powerpoint/2010/main" val="175712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of course, I will be happy to email you all of the new units and resources too!</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a:p>
        </p:txBody>
      </p:sp>
    </p:spTree>
    <p:extLst>
      <p:ext uri="{BB962C8B-B14F-4D97-AF65-F5344CB8AC3E}">
        <p14:creationId xmlns:p14="http://schemas.microsoft.com/office/powerpoint/2010/main" val="3800857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23</a:t>
            </a:fld>
            <a:endParaRPr lang="fr-CA"/>
          </a:p>
        </p:txBody>
      </p:sp>
    </p:spTree>
    <p:extLst>
      <p:ext uri="{BB962C8B-B14F-4D97-AF65-F5344CB8AC3E}">
        <p14:creationId xmlns:p14="http://schemas.microsoft.com/office/powerpoint/2010/main" val="102813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24</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Mention 1</a:t>
            </a:r>
            <a:r>
              <a:rPr lang="en-US" baseline="30000" dirty="0" smtClean="0"/>
              <a:t>st</a:t>
            </a:r>
            <a:r>
              <a:rPr lang="en-US" dirty="0" smtClean="0"/>
              <a:t> grade has summative assessments also available</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25</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26</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27</a:t>
            </a:fld>
            <a:endParaRPr lang="fr-CA"/>
          </a:p>
        </p:txBody>
      </p:sp>
    </p:spTree>
    <p:extLst>
      <p:ext uri="{BB962C8B-B14F-4D97-AF65-F5344CB8AC3E}">
        <p14:creationId xmlns:p14="http://schemas.microsoft.com/office/powerpoint/2010/main" val="58066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3</a:t>
            </a:fld>
            <a:endParaRPr lang="fr-CA"/>
          </a:p>
        </p:txBody>
      </p:sp>
    </p:spTree>
    <p:extLst>
      <p:ext uri="{BB962C8B-B14F-4D97-AF65-F5344CB8AC3E}">
        <p14:creationId xmlns:p14="http://schemas.microsoft.com/office/powerpoint/2010/main" val="187723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4</a:t>
            </a:fld>
            <a:endParaRPr lang="fr-CA"/>
          </a:p>
        </p:txBody>
      </p:sp>
    </p:spTree>
    <p:extLst>
      <p:ext uri="{BB962C8B-B14F-4D97-AF65-F5344CB8AC3E}">
        <p14:creationId xmlns:p14="http://schemas.microsoft.com/office/powerpoint/2010/main" val="232972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189666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a:t>
            </a:r>
            <a:r>
              <a:rPr lang="en-US" baseline="0" dirty="0" smtClean="0"/>
              <a:t> your students use some type of document to keep up with their own learning on the CFA’s?</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a:t>
            </a:r>
            <a:r>
              <a:rPr lang="en-US" baseline="0" dirty="0" smtClean="0"/>
              <a:t> your students use some type of document to keep up with their own learning on the CFA’s?</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7</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a:t>
            </a:r>
            <a:r>
              <a:rPr lang="en-US" baseline="0" dirty="0" smtClean="0"/>
              <a:t> your students use some type of document to keep up with their own learning on the CFA’s?</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1850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a:p>
        </p:txBody>
      </p:sp>
    </p:spTree>
    <p:extLst>
      <p:ext uri="{BB962C8B-B14F-4D97-AF65-F5344CB8AC3E}">
        <p14:creationId xmlns:p14="http://schemas.microsoft.com/office/powerpoint/2010/main" val="161933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267954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396909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189944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231244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131303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220991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8" name="Footer Placeholder 7"/>
          <p:cNvSpPr>
            <a:spLocks noGrp="1"/>
          </p:cNvSpPr>
          <p:nvPr>
            <p:ph type="ftr" sz="quarter" idx="11"/>
          </p:nvPr>
        </p:nvSpPr>
        <p:spPr/>
        <p:txBody>
          <a:bodyPr/>
          <a:lstStyle>
            <a:lvl1pPr>
              <a:defRPr/>
            </a:lvl1pPr>
          </a:lstStyle>
          <a:p>
            <a:pPr>
              <a:defRPr/>
            </a:pPr>
            <a:endParaRPr lang="fr-CA"/>
          </a:p>
        </p:txBody>
      </p:sp>
      <p:sp>
        <p:nvSpPr>
          <p:cNvPr id="9" name="Slide Number Placeholder 8"/>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274212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4" name="Footer Placeholder 3"/>
          <p:cNvSpPr>
            <a:spLocks noGrp="1"/>
          </p:cNvSpPr>
          <p:nvPr>
            <p:ph type="ftr" sz="quarter" idx="11"/>
          </p:nvPr>
        </p:nvSpPr>
        <p:spPr/>
        <p:txBody>
          <a:bodyPr/>
          <a:lstStyle>
            <a:lvl1pPr>
              <a:defRPr/>
            </a:lvl1pPr>
          </a:lstStyle>
          <a:p>
            <a:pPr>
              <a:defRPr/>
            </a:pPr>
            <a:endParaRPr lang="fr-CA"/>
          </a:p>
        </p:txBody>
      </p:sp>
      <p:sp>
        <p:nvSpPr>
          <p:cNvPr id="5" name="Slide Number Placeholder 4"/>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267092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3"/>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356176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405104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CC5DAF-87E5-49F5-903F-B90EF21DC3E6}" type="datetimeFigureOut">
              <a:rPr lang="fr-FR" smtClean="0"/>
              <a:pPr>
                <a:defRPr/>
              </a:pPr>
              <a:t>29/07/2013</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8298C9BD-93FD-4762-82A1-52C817A4AA67}" type="slidenum">
              <a:rPr lang="fr-CA" smtClean="0"/>
              <a:pPr>
                <a:defRPr/>
              </a:pPr>
              <a:t>‹#›</a:t>
            </a:fld>
            <a:endParaRPr lang="fr-CA"/>
          </a:p>
        </p:txBody>
      </p:sp>
    </p:spTree>
    <p:extLst>
      <p:ext uri="{BB962C8B-B14F-4D97-AF65-F5344CB8AC3E}">
        <p14:creationId xmlns:p14="http://schemas.microsoft.com/office/powerpoint/2010/main" val="161829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fld id="{8CCC5DAF-87E5-49F5-903F-B90EF21DC3E6}" type="datetimeFigureOut">
              <a:rPr lang="fr-FR" smtClean="0"/>
              <a:pPr>
                <a:defRPr/>
              </a:pPr>
              <a:t>29/07/2013</a:t>
            </a:fld>
            <a:endParaRPr lang="fr-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8298C9BD-93FD-4762-82A1-52C817A4AA67}" type="slidenum">
              <a:rPr lang="fr-CA" smtClean="0"/>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hyperlink" Target="http://ccgpsmathematicsk-5.wikispace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Formative%20Assessment%20Lessons/Fourth%20Grade/Arrays,%20Number%20Puzzles%20and%20Factors%20unit%202.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youtu.be/7lBhMSaFNh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de.ct.gov/sde/lib/sde/pdf/curriculum/cali/2fdtcommonformasses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de.ct.gov/sde/lib/sde/pdf/curriculum/cali/2fdtcommonformasses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428038" y="304800"/>
            <a:ext cx="6814686" cy="1384995"/>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solidFill>
                  <a:schemeClr val="accent4">
                    <a:lumMod val="40000"/>
                    <a:lumOff val="60000"/>
                  </a:schemeClr>
                </a:solidFill>
                <a:effectLst>
                  <a:reflection blurRad="12700" stA="28000" endPos="45000" dist="1000" dir="5400000" sy="-100000" algn="bl" rotWithShape="0"/>
                </a:effectLst>
                <a:latin typeface="Comic Sans MS" pitchFamily="66" charset="0"/>
              </a:rPr>
              <a:t>Welcom</a:t>
            </a:r>
            <a:r>
              <a:rPr lang="en-US" sz="2800" b="1" cap="all" dirty="0" smtClean="0">
                <a:ln w="9000" cmpd="sng">
                  <a:solidFill>
                    <a:schemeClr val="accent4">
                      <a:shade val="50000"/>
                      <a:satMod val="120000"/>
                    </a:schemeClr>
                  </a:solidFill>
                  <a:prstDash val="solid"/>
                </a:ln>
                <a:solidFill>
                  <a:schemeClr val="accent4">
                    <a:lumMod val="40000"/>
                    <a:lumOff val="60000"/>
                  </a:schemeClr>
                </a:solidFill>
                <a:effectLst>
                  <a:reflection blurRad="12700" stA="28000" endPos="45000" dist="1000" dir="5400000" sy="-100000" algn="bl" rotWithShape="0"/>
                </a:effectLst>
                <a:latin typeface="Comic Sans MS" pitchFamily="66" charset="0"/>
              </a:rPr>
              <a:t>e to </a:t>
            </a:r>
            <a:endParaRPr lang="en-US" sz="2800" b="1" cap="all" spc="0" dirty="0" smtClean="0">
              <a:ln w="9000" cmpd="sng">
                <a:solidFill>
                  <a:schemeClr val="accent4">
                    <a:shade val="50000"/>
                    <a:satMod val="120000"/>
                  </a:schemeClr>
                </a:solidFill>
                <a:prstDash val="solid"/>
              </a:ln>
              <a:solidFill>
                <a:schemeClr val="accent4">
                  <a:lumMod val="40000"/>
                  <a:lumOff val="60000"/>
                </a:schemeClr>
              </a:solidFill>
              <a:effectLst>
                <a:reflection blurRad="12700" stA="28000" endPos="45000" dist="1000" dir="5400000" sy="-100000" algn="bl" rotWithShape="0"/>
              </a:effectLst>
              <a:latin typeface="Comic Sans MS" pitchFamily="66" charset="0"/>
            </a:endParaRPr>
          </a:p>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Standards-Based  Assessment</a:t>
            </a:r>
          </a:p>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a:t>
            </a:r>
            <a:r>
              <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in Mathematics</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304800" y="1843951"/>
            <a:ext cx="8458200" cy="2339102"/>
          </a:xfrm>
          <a:prstGeom prst="rect">
            <a:avLst/>
          </a:prstGeom>
        </p:spPr>
        <p:txBody>
          <a:bodyPr wrap="square">
            <a:spAutoFit/>
          </a:bodyPr>
          <a:lstStyle/>
          <a:p>
            <a:pPr algn="ctr"/>
            <a:r>
              <a:rPr lang="en-US" sz="2000" dirty="0">
                <a:solidFill>
                  <a:srgbClr val="33CC33"/>
                </a:solidFill>
                <a:latin typeface="Comic Sans MS" pitchFamily="66" charset="0"/>
              </a:rPr>
              <a:t>I am glad you are here today! </a:t>
            </a:r>
            <a:r>
              <a:rPr lang="en-US" dirty="0">
                <a:solidFill>
                  <a:srgbClr val="33CC33"/>
                </a:solidFill>
                <a:latin typeface="Comic Sans MS" pitchFamily="66" charset="0"/>
              </a:rPr>
              <a:t> </a:t>
            </a:r>
          </a:p>
          <a:p>
            <a:pPr algn="ctr"/>
            <a:endParaRPr lang="en-US" dirty="0">
              <a:latin typeface="Comic Sans MS" pitchFamily="66" charset="0"/>
            </a:endParaRPr>
          </a:p>
          <a:p>
            <a:r>
              <a:rPr lang="en-US" dirty="0">
                <a:latin typeface="Comic Sans MS" pitchFamily="66" charset="0"/>
              </a:rPr>
              <a:t>While we wait for the session to begin, please:</a:t>
            </a:r>
          </a:p>
          <a:p>
            <a:pPr marL="285750" indent="-285750">
              <a:buFont typeface="Arial" pitchFamily="34" charset="0"/>
              <a:buChar char="•"/>
            </a:pPr>
            <a:r>
              <a:rPr lang="en-US" dirty="0">
                <a:solidFill>
                  <a:srgbClr val="9933FF"/>
                </a:solidFill>
                <a:latin typeface="Comic Sans MS" pitchFamily="66" charset="0"/>
              </a:rPr>
              <a:t>Make sure you have signed in</a:t>
            </a:r>
          </a:p>
          <a:p>
            <a:pPr marL="285750" indent="-285750">
              <a:buFont typeface="Arial" pitchFamily="34" charset="0"/>
              <a:buChar char="•"/>
            </a:pPr>
            <a:r>
              <a:rPr lang="en-US" dirty="0">
                <a:solidFill>
                  <a:srgbClr val="FF5050"/>
                </a:solidFill>
                <a:latin typeface="Comic Sans MS" pitchFamily="66" charset="0"/>
              </a:rPr>
              <a:t>Begin to work through the activities “Caterpillars and Leaves” or “Beads under the Cloud”</a:t>
            </a:r>
          </a:p>
          <a:p>
            <a:pPr marL="285750" indent="-285750">
              <a:buFont typeface="Arial" pitchFamily="34" charset="0"/>
              <a:buChar char="•"/>
            </a:pPr>
            <a:r>
              <a:rPr lang="en-US" dirty="0">
                <a:solidFill>
                  <a:srgbClr val="33CCFF"/>
                </a:solidFill>
                <a:latin typeface="Comic Sans MS" pitchFamily="66" charset="0"/>
              </a:rPr>
              <a:t>Feel free to ask ANY questions that you might already have!</a:t>
            </a:r>
          </a:p>
          <a:p>
            <a:endParaRPr lang="en-US" dirty="0"/>
          </a:p>
        </p:txBody>
      </p:sp>
      <p:sp>
        <p:nvSpPr>
          <p:cNvPr id="9" name="Rectangle 8"/>
          <p:cNvSpPr/>
          <p:nvPr/>
        </p:nvSpPr>
        <p:spPr>
          <a:xfrm>
            <a:off x="2133600" y="5638800"/>
            <a:ext cx="4572000" cy="923330"/>
          </a:xfrm>
          <a:prstGeom prst="rect">
            <a:avLst/>
          </a:prstGeom>
        </p:spPr>
        <p:txBody>
          <a:bodyPr>
            <a:spAutoFit/>
          </a:bodyPr>
          <a:lstStyle/>
          <a:p>
            <a:pPr algn="ctr"/>
            <a:r>
              <a:rPr lang="en-US" dirty="0">
                <a:solidFill>
                  <a:schemeClr val="bg1"/>
                </a:solidFill>
                <a:latin typeface="Comic Sans MS" pitchFamily="66" charset="0"/>
              </a:rPr>
              <a:t>Mollie Hall	</a:t>
            </a:r>
          </a:p>
          <a:p>
            <a:pPr algn="ctr"/>
            <a:r>
              <a:rPr lang="en-US" dirty="0">
                <a:solidFill>
                  <a:schemeClr val="bg1"/>
                </a:solidFill>
                <a:latin typeface="Comic Sans MS" pitchFamily="66" charset="0"/>
              </a:rPr>
              <a:t>Math Instructional Lead Teacher</a:t>
            </a:r>
          </a:p>
          <a:p>
            <a:pPr algn="ctr"/>
            <a:r>
              <a:rPr lang="en-US" dirty="0">
                <a:solidFill>
                  <a:schemeClr val="bg1"/>
                </a:solidFill>
                <a:latin typeface="Comic Sans MS" pitchFamily="66" charset="0"/>
              </a:rPr>
              <a:t>Locust Grove Elementary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1" descr="ANGEL Learning - Google Chrome"/>
          <p:cNvPicPr>
            <a:picLocks noChangeAspect="1"/>
          </p:cNvPicPr>
          <p:nvPr/>
        </p:nvPicPr>
        <p:blipFill rotWithShape="1">
          <a:blip r:embed="rId4">
            <a:extLst>
              <a:ext uri="{28A0092B-C50C-407E-A947-70E740481C1C}">
                <a14:useLocalDpi xmlns:a14="http://schemas.microsoft.com/office/drawing/2010/main" val="0"/>
              </a:ext>
            </a:extLst>
          </a:blip>
          <a:srcRect t="12422" r="1285"/>
          <a:stretch/>
        </p:blipFill>
        <p:spPr>
          <a:xfrm>
            <a:off x="1116136" y="1676400"/>
            <a:ext cx="7459161" cy="3962400"/>
          </a:xfrm>
          <a:prstGeom prst="rect">
            <a:avLst/>
          </a:prstGeom>
        </p:spPr>
      </p:pic>
      <p:sp>
        <p:nvSpPr>
          <p:cNvPr id="3" name="Rectangle 2"/>
          <p:cNvSpPr/>
          <p:nvPr/>
        </p:nvSpPr>
        <p:spPr>
          <a:xfrm>
            <a:off x="1486862" y="304800"/>
            <a:ext cx="6170280"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CFAs?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Angel</a:t>
            </a:r>
            <a:endParaRPr lang="en-US" sz="4000" b="1" cap="none" spc="0" dirty="0">
              <a:ln w="1905"/>
              <a:solidFill>
                <a:srgbClr val="0066FF"/>
              </a:solidFill>
              <a:effectLst>
                <a:innerShdw blurRad="69850" dist="43180" dir="5400000">
                  <a:srgbClr val="000000">
                    <a:alpha val="65000"/>
                  </a:srgbClr>
                </a:innerShdw>
              </a:effectLst>
            </a:endParaRPr>
          </a:p>
        </p:txBody>
      </p:sp>
      <p:sp>
        <p:nvSpPr>
          <p:cNvPr id="4" name="Down Arrow 3"/>
          <p:cNvSpPr/>
          <p:nvPr/>
        </p:nvSpPr>
        <p:spPr bwMode="auto">
          <a:xfrm>
            <a:off x="2438400" y="1752600"/>
            <a:ext cx="457200" cy="1143000"/>
          </a:xfrm>
          <a:prstGeom prst="down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3657600" y="2000934"/>
            <a:ext cx="3886200" cy="646331"/>
          </a:xfrm>
          <a:prstGeom prst="rect">
            <a:avLst/>
          </a:prstGeom>
          <a:solidFill>
            <a:srgbClr val="FF0000"/>
          </a:solidFill>
        </p:spPr>
        <p:txBody>
          <a:bodyPr wrap="square" rtlCol="0">
            <a:spAutoFit/>
          </a:bodyPr>
          <a:lstStyle/>
          <a:p>
            <a:r>
              <a:rPr lang="en-US" dirty="0" smtClean="0">
                <a:latin typeface="Comic Sans MS" pitchFamily="66" charset="0"/>
              </a:rPr>
              <a:t>Should be your email user name (</a:t>
            </a:r>
            <a:r>
              <a:rPr lang="en-US" dirty="0" err="1" smtClean="0">
                <a:latin typeface="Comic Sans MS" pitchFamily="66" charset="0"/>
              </a:rPr>
              <a:t>mhall</a:t>
            </a:r>
            <a:r>
              <a:rPr lang="en-US" dirty="0" smtClean="0">
                <a:latin typeface="Comic Sans MS" pitchFamily="66" charset="0"/>
              </a:rPr>
              <a:t>) and current email password</a:t>
            </a:r>
            <a:endParaRPr lang="en-US" dirty="0">
              <a:latin typeface="Comic Sans MS" pitchFamily="66" charset="0"/>
            </a:endParaRPr>
          </a:p>
        </p:txBody>
      </p:sp>
    </p:spTree>
    <p:extLst>
      <p:ext uri="{BB962C8B-B14F-4D97-AF65-F5344CB8AC3E}">
        <p14:creationId xmlns:p14="http://schemas.microsoft.com/office/powerpoint/2010/main" val="777057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a:xfrm>
            <a:off x="1486862" y="304800"/>
            <a:ext cx="6170280"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CFAs?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Angel</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3" name="Picture 2" descr="ANGEL Learning - Google Chrome"/>
          <p:cNvPicPr>
            <a:picLocks noChangeAspect="1"/>
          </p:cNvPicPr>
          <p:nvPr/>
        </p:nvPicPr>
        <p:blipFill rotWithShape="1">
          <a:blip r:embed="rId4">
            <a:extLst>
              <a:ext uri="{28A0092B-C50C-407E-A947-70E740481C1C}">
                <a14:useLocalDpi xmlns:a14="http://schemas.microsoft.com/office/drawing/2010/main" val="0"/>
              </a:ext>
            </a:extLst>
          </a:blip>
          <a:srcRect l="4857" t="14094" r="25143" b="16717"/>
          <a:stretch/>
        </p:blipFill>
        <p:spPr>
          <a:xfrm>
            <a:off x="838200" y="1905000"/>
            <a:ext cx="7213005" cy="4268922"/>
          </a:xfrm>
          <a:prstGeom prst="rect">
            <a:avLst/>
          </a:prstGeom>
        </p:spPr>
      </p:pic>
      <p:sp>
        <p:nvSpPr>
          <p:cNvPr id="7" name="Down Arrow 6"/>
          <p:cNvSpPr/>
          <p:nvPr/>
        </p:nvSpPr>
        <p:spPr bwMode="auto">
          <a:xfrm>
            <a:off x="2438400" y="2884714"/>
            <a:ext cx="457200" cy="1143000"/>
          </a:xfrm>
          <a:prstGeom prst="down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06386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486862" y="304800"/>
            <a:ext cx="6170280"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CFAs?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Angel</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6" name="Picture 5" descr="Henry County Schools Elementary Curriculum Maps - Google Chrome"/>
          <p:cNvPicPr>
            <a:picLocks noChangeAspect="1"/>
          </p:cNvPicPr>
          <p:nvPr/>
        </p:nvPicPr>
        <p:blipFill rotWithShape="1">
          <a:blip r:embed="rId4">
            <a:extLst>
              <a:ext uri="{28A0092B-C50C-407E-A947-70E740481C1C}">
                <a14:useLocalDpi xmlns:a14="http://schemas.microsoft.com/office/drawing/2010/main" val="0"/>
              </a:ext>
            </a:extLst>
          </a:blip>
          <a:srcRect t="25545" r="35428"/>
          <a:stretch/>
        </p:blipFill>
        <p:spPr>
          <a:xfrm>
            <a:off x="1547822" y="1610822"/>
            <a:ext cx="5904411" cy="4076498"/>
          </a:xfrm>
          <a:prstGeom prst="rect">
            <a:avLst/>
          </a:prstGeom>
        </p:spPr>
      </p:pic>
      <p:sp>
        <p:nvSpPr>
          <p:cNvPr id="7" name="TextBox 6"/>
          <p:cNvSpPr txBox="1"/>
          <p:nvPr/>
        </p:nvSpPr>
        <p:spPr>
          <a:xfrm>
            <a:off x="3657600" y="2602468"/>
            <a:ext cx="3581400" cy="369332"/>
          </a:xfrm>
          <a:prstGeom prst="rect">
            <a:avLst/>
          </a:prstGeom>
          <a:solidFill>
            <a:srgbClr val="FF0000"/>
          </a:solidFill>
        </p:spPr>
        <p:txBody>
          <a:bodyPr wrap="square" rtlCol="0">
            <a:spAutoFit/>
          </a:bodyPr>
          <a:lstStyle/>
          <a:p>
            <a:r>
              <a:rPr lang="en-US" dirty="0" smtClean="0">
                <a:latin typeface="Comic Sans MS" pitchFamily="66" charset="0"/>
              </a:rPr>
              <a:t>Pick YOUR grade level folder</a:t>
            </a:r>
            <a:endParaRPr lang="en-US" dirty="0">
              <a:latin typeface="Comic Sans MS" pitchFamily="66" charset="0"/>
            </a:endParaRPr>
          </a:p>
        </p:txBody>
      </p:sp>
      <p:sp>
        <p:nvSpPr>
          <p:cNvPr id="8" name="Left Arrow 7"/>
          <p:cNvSpPr/>
          <p:nvPr/>
        </p:nvSpPr>
        <p:spPr bwMode="auto">
          <a:xfrm>
            <a:off x="3505200" y="3352800"/>
            <a:ext cx="1828800" cy="6858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9149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486862" y="304800"/>
            <a:ext cx="6170280"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CFAs?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Angel</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2" name="Picture 1" descr="Henry County Schools Elementary Curriculum Maps - Google Chrome"/>
          <p:cNvPicPr>
            <a:picLocks noChangeAspect="1"/>
          </p:cNvPicPr>
          <p:nvPr/>
        </p:nvPicPr>
        <p:blipFill rotWithShape="1">
          <a:blip r:embed="rId4">
            <a:extLst>
              <a:ext uri="{28A0092B-C50C-407E-A947-70E740481C1C}">
                <a14:useLocalDpi xmlns:a14="http://schemas.microsoft.com/office/drawing/2010/main" val="0"/>
              </a:ext>
            </a:extLst>
          </a:blip>
          <a:srcRect t="27692" r="41429"/>
          <a:stretch/>
        </p:blipFill>
        <p:spPr>
          <a:xfrm>
            <a:off x="1486863" y="1676400"/>
            <a:ext cx="5675938" cy="4195596"/>
          </a:xfrm>
          <a:prstGeom prst="rect">
            <a:avLst/>
          </a:prstGeom>
        </p:spPr>
      </p:pic>
      <p:sp>
        <p:nvSpPr>
          <p:cNvPr id="9" name="TextBox 8"/>
          <p:cNvSpPr txBox="1"/>
          <p:nvPr/>
        </p:nvSpPr>
        <p:spPr>
          <a:xfrm>
            <a:off x="4267200" y="2233136"/>
            <a:ext cx="3581400" cy="369332"/>
          </a:xfrm>
          <a:prstGeom prst="rect">
            <a:avLst/>
          </a:prstGeom>
          <a:solidFill>
            <a:srgbClr val="FF0000"/>
          </a:solidFill>
        </p:spPr>
        <p:txBody>
          <a:bodyPr wrap="square" rtlCol="0">
            <a:spAutoFit/>
          </a:bodyPr>
          <a:lstStyle/>
          <a:p>
            <a:r>
              <a:rPr lang="en-US" dirty="0" smtClean="0">
                <a:latin typeface="Comic Sans MS" pitchFamily="66" charset="0"/>
              </a:rPr>
              <a:t>Pick the math folder</a:t>
            </a:r>
            <a:endParaRPr lang="en-US" dirty="0">
              <a:latin typeface="Comic Sans MS" pitchFamily="66" charset="0"/>
            </a:endParaRPr>
          </a:p>
        </p:txBody>
      </p:sp>
      <p:sp>
        <p:nvSpPr>
          <p:cNvPr id="10" name="Left Arrow 9"/>
          <p:cNvSpPr/>
          <p:nvPr/>
        </p:nvSpPr>
        <p:spPr bwMode="auto">
          <a:xfrm>
            <a:off x="2895600" y="3088398"/>
            <a:ext cx="1828800" cy="6858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46097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486862" y="304800"/>
            <a:ext cx="6170280"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CFAs?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Angel</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4" name="Picture 3" descr="Henry County Schools Elementary Curriculum Maps - Google Chrome"/>
          <p:cNvPicPr>
            <a:picLocks noChangeAspect="1"/>
          </p:cNvPicPr>
          <p:nvPr/>
        </p:nvPicPr>
        <p:blipFill rotWithShape="1">
          <a:blip r:embed="rId4">
            <a:extLst>
              <a:ext uri="{28A0092B-C50C-407E-A947-70E740481C1C}">
                <a14:useLocalDpi xmlns:a14="http://schemas.microsoft.com/office/drawing/2010/main" val="0"/>
              </a:ext>
            </a:extLst>
          </a:blip>
          <a:srcRect t="26022" r="40429" b="3593"/>
          <a:stretch/>
        </p:blipFill>
        <p:spPr>
          <a:xfrm>
            <a:off x="1512988" y="1744256"/>
            <a:ext cx="5649812" cy="3996871"/>
          </a:xfrm>
          <a:prstGeom prst="rect">
            <a:avLst/>
          </a:prstGeom>
        </p:spPr>
      </p:pic>
      <p:sp>
        <p:nvSpPr>
          <p:cNvPr id="7" name="Left Arrow 6"/>
          <p:cNvSpPr/>
          <p:nvPr/>
        </p:nvSpPr>
        <p:spPr bwMode="auto">
          <a:xfrm>
            <a:off x="3657602" y="2931523"/>
            <a:ext cx="1828800" cy="6858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4540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a:xfrm>
            <a:off x="1157449" y="152400"/>
            <a:ext cx="6829114" cy="1107996"/>
          </a:xfrm>
          <a:prstGeom prst="rect">
            <a:avLst/>
          </a:prstGeom>
          <a:noFill/>
        </p:spPr>
        <p:txBody>
          <a:bodyPr wrap="none" lIns="91440" tIns="45720" rIns="91440" bIns="45720">
            <a:spAutoFit/>
          </a:bodyPr>
          <a:lstStyle/>
          <a:p>
            <a:pPr algn="ctr"/>
            <a:r>
              <a:rPr lang="en-US" sz="6600" b="1" cap="none" spc="0" dirty="0" smtClean="0">
                <a:ln w="1905"/>
                <a:solidFill>
                  <a:srgbClr val="009900"/>
                </a:solidFill>
                <a:effectLst>
                  <a:innerShdw blurRad="69850" dist="43180" dir="5400000">
                    <a:srgbClr val="000000">
                      <a:alpha val="65000"/>
                    </a:srgbClr>
                  </a:innerShdw>
                </a:effectLst>
                <a:latin typeface="Comic Sans MS" pitchFamily="66" charset="0"/>
              </a:rPr>
              <a:t>Let’s try a CFA!</a:t>
            </a:r>
            <a:endParaRPr lang="en-US" sz="6600" b="1" cap="none" spc="0" dirty="0">
              <a:ln w="1905"/>
              <a:solidFill>
                <a:srgbClr val="009900"/>
              </a:solidFill>
              <a:effectLst>
                <a:innerShdw blurRad="69850" dist="43180" dir="5400000">
                  <a:srgbClr val="000000">
                    <a:alpha val="65000"/>
                  </a:srgbClr>
                </a:innerShdw>
              </a:effectLst>
            </a:endParaRPr>
          </a:p>
        </p:txBody>
      </p:sp>
      <p:sp>
        <p:nvSpPr>
          <p:cNvPr id="6" name="Subtitle 3"/>
          <p:cNvSpPr txBox="1">
            <a:spLocks/>
          </p:cNvSpPr>
          <p:nvPr/>
        </p:nvSpPr>
        <p:spPr bwMode="auto">
          <a:xfrm>
            <a:off x="708030" y="2971800"/>
            <a:ext cx="790257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i="1" kern="0" dirty="0" smtClean="0">
                <a:latin typeface="Comic Sans MS" pitchFamily="66" charset="0"/>
              </a:rPr>
              <a:t>“Welcome Back Party” </a:t>
            </a:r>
            <a:r>
              <a:rPr lang="en-US" kern="0" dirty="0" smtClean="0">
                <a:latin typeface="Comic Sans MS" pitchFamily="66" charset="0"/>
              </a:rPr>
              <a:t>is page 5 /6 of Grade 3 - Unit 1 Common Assessments. There are 7 total assessments in Unit 1.</a:t>
            </a:r>
            <a:endParaRPr lang="en-US" kern="0" dirty="0">
              <a:latin typeface="Comic Sans MS" pitchFamily="66" charset="0"/>
            </a:endParaRPr>
          </a:p>
        </p:txBody>
      </p:sp>
    </p:spTree>
    <p:extLst>
      <p:ext uri="{BB962C8B-B14F-4D97-AF65-F5344CB8AC3E}">
        <p14:creationId xmlns:p14="http://schemas.microsoft.com/office/powerpoint/2010/main" val="3989808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19587" y="76200"/>
            <a:ext cx="6720109"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What is a FAL?</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7" name="Rectangle 6"/>
          <p:cNvSpPr/>
          <p:nvPr/>
        </p:nvSpPr>
        <p:spPr>
          <a:xfrm>
            <a:off x="2184098" y="2362200"/>
            <a:ext cx="4895891" cy="313932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cap="none" spc="0" dirty="0" smtClean="0">
                <a:ln w="11430"/>
                <a:solidFill>
                  <a:srgbClr val="FFFF00"/>
                </a:solidFill>
                <a:effectLst>
                  <a:outerShdw blurRad="50800" dist="39000" dir="5460000" algn="tl">
                    <a:srgbClr val="000000">
                      <a:alpha val="38000"/>
                    </a:srgbClr>
                  </a:outerShdw>
                </a:effectLst>
                <a:latin typeface="Comic Sans MS" pitchFamily="66" charset="0"/>
              </a:rPr>
              <a:t>F</a:t>
            </a: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ormative</a:t>
            </a:r>
          </a:p>
          <a:p>
            <a:r>
              <a:rPr lang="en-US" sz="6600" b="1" cap="none" spc="0" dirty="0" smtClean="0">
                <a:ln w="11430"/>
                <a:solidFill>
                  <a:srgbClr val="FFFF00"/>
                </a:solidFill>
                <a:effectLst>
                  <a:outerShdw blurRad="50800" dist="39000" dir="5460000" algn="tl">
                    <a:srgbClr val="000000">
                      <a:alpha val="38000"/>
                    </a:srgbClr>
                  </a:outerShdw>
                </a:effectLst>
                <a:latin typeface="Comic Sans MS" pitchFamily="66" charset="0"/>
              </a:rPr>
              <a:t>A</a:t>
            </a: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ssessment</a:t>
            </a:r>
          </a:p>
          <a:p>
            <a:r>
              <a:rPr lang="en-US" sz="6600" b="1" cap="none" spc="0" dirty="0" smtClean="0">
                <a:ln w="11430"/>
                <a:solidFill>
                  <a:srgbClr val="FFFF00"/>
                </a:solidFill>
                <a:effectLst>
                  <a:outerShdw blurRad="50800" dist="39000" dir="5460000" algn="tl">
                    <a:srgbClr val="000000">
                      <a:alpha val="38000"/>
                    </a:srgbClr>
                  </a:outerShdw>
                </a:effectLst>
                <a:latin typeface="Comic Sans MS" pitchFamily="66" charset="0"/>
              </a:rPr>
              <a:t>L</a:t>
            </a: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esson</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extLst>
      <p:ext uri="{BB962C8B-B14F-4D97-AF65-F5344CB8AC3E}">
        <p14:creationId xmlns:p14="http://schemas.microsoft.com/office/powerpoint/2010/main" val="223685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ext Placeholder 2"/>
          <p:cNvSpPr txBox="1">
            <a:spLocks/>
          </p:cNvSpPr>
          <p:nvPr/>
        </p:nvSpPr>
        <p:spPr bwMode="auto">
          <a:xfrm>
            <a:off x="381000" y="1411552"/>
            <a:ext cx="8382000" cy="529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dirty="0" smtClean="0">
                <a:latin typeface="Comic Sans MS" pitchFamily="66" charset="0"/>
              </a:rPr>
              <a:t>1. The </a:t>
            </a:r>
            <a:r>
              <a:rPr lang="en-US" sz="2800" u="sng" dirty="0" smtClean="0">
                <a:latin typeface="Comic Sans MS" pitchFamily="66" charset="0"/>
              </a:rPr>
              <a:t>concept-focused</a:t>
            </a:r>
            <a:r>
              <a:rPr lang="en-US" sz="2800" dirty="0" smtClean="0">
                <a:latin typeface="Comic Sans MS" pitchFamily="66" charset="0"/>
              </a:rPr>
              <a:t> FALs have three main components:</a:t>
            </a:r>
          </a:p>
          <a:p>
            <a:pPr marL="800100" lvl="1" indent="-342900">
              <a:buFont typeface="Arial" pitchFamily="34" charset="0"/>
              <a:buChar char="•"/>
            </a:pPr>
            <a:r>
              <a:rPr lang="en-US" sz="2400" dirty="0" smtClean="0">
                <a:latin typeface="Comic Sans MS" pitchFamily="66" charset="0"/>
              </a:rPr>
              <a:t>Pre-Lesson Assessment</a:t>
            </a:r>
          </a:p>
          <a:p>
            <a:pPr marL="800100" lvl="1" indent="-342900">
              <a:buFont typeface="Arial" pitchFamily="34" charset="0"/>
              <a:buChar char="•"/>
            </a:pPr>
            <a:r>
              <a:rPr lang="en-US" sz="2400" dirty="0" smtClean="0">
                <a:latin typeface="Comic Sans MS" pitchFamily="66" charset="0"/>
              </a:rPr>
              <a:t>The Lesson</a:t>
            </a:r>
          </a:p>
          <a:p>
            <a:pPr marL="800100" lvl="1" indent="-342900">
              <a:buFont typeface="Arial" pitchFamily="34" charset="0"/>
              <a:buChar char="•"/>
            </a:pPr>
            <a:r>
              <a:rPr lang="en-US" sz="2400" dirty="0" smtClean="0">
                <a:latin typeface="Comic Sans MS" pitchFamily="66" charset="0"/>
              </a:rPr>
              <a:t>Post-Lesson assessment</a:t>
            </a:r>
          </a:p>
          <a:p>
            <a:r>
              <a:rPr lang="en-US" sz="2800" dirty="0" smtClean="0">
                <a:latin typeface="Comic Sans MS" pitchFamily="66" charset="0"/>
              </a:rPr>
              <a:t>2. The </a:t>
            </a:r>
            <a:r>
              <a:rPr lang="en-US" sz="2800" u="sng" dirty="0" smtClean="0">
                <a:latin typeface="Comic Sans MS" pitchFamily="66" charset="0"/>
              </a:rPr>
              <a:t>problem-focused</a:t>
            </a:r>
            <a:r>
              <a:rPr lang="en-US" sz="2800" dirty="0" smtClean="0">
                <a:latin typeface="Comic Sans MS" pitchFamily="66" charset="0"/>
              </a:rPr>
              <a:t> FALs have this structure:</a:t>
            </a:r>
          </a:p>
          <a:p>
            <a:pPr marL="800100" lvl="1" indent="-342900">
              <a:buFont typeface="Arial" pitchFamily="34" charset="0"/>
              <a:buChar char="•"/>
            </a:pPr>
            <a:r>
              <a:rPr lang="en-US" sz="2400" dirty="0" smtClean="0">
                <a:latin typeface="Comic Sans MS" pitchFamily="66" charset="0"/>
              </a:rPr>
              <a:t>Students make an initial attempt at the problem (Pre-Assessment)</a:t>
            </a:r>
          </a:p>
          <a:p>
            <a:pPr marL="800100" lvl="1" indent="-342900">
              <a:buFont typeface="Arial" pitchFamily="34" charset="0"/>
              <a:buChar char="•"/>
            </a:pPr>
            <a:r>
              <a:rPr lang="en-US" sz="2400" dirty="0" smtClean="0">
                <a:latin typeface="Comic Sans MS" pitchFamily="66" charset="0"/>
              </a:rPr>
              <a:t>Feedback on the initial attempt and reengagement</a:t>
            </a:r>
          </a:p>
          <a:p>
            <a:pPr marL="800100" lvl="1" indent="-342900">
              <a:buFont typeface="Arial" pitchFamily="34" charset="0"/>
              <a:buChar char="•"/>
            </a:pPr>
            <a:r>
              <a:rPr lang="en-US" sz="2400" dirty="0" smtClean="0">
                <a:latin typeface="Comic Sans MS" pitchFamily="66" charset="0"/>
              </a:rPr>
              <a:t>Collaborative attempt at the problem, analysis of sample student responses</a:t>
            </a:r>
          </a:p>
          <a:p>
            <a:pPr marL="800100" lvl="1" indent="-342900">
              <a:buFont typeface="Arial" pitchFamily="34" charset="0"/>
              <a:buChar char="•"/>
            </a:pPr>
            <a:r>
              <a:rPr lang="en-US" sz="2400" dirty="0" smtClean="0">
                <a:latin typeface="Comic Sans MS" pitchFamily="66" charset="0"/>
              </a:rPr>
              <a:t>Reflection on the problem-solving process</a:t>
            </a:r>
          </a:p>
          <a:p>
            <a:endParaRPr lang="en-US" sz="2800" dirty="0"/>
          </a:p>
        </p:txBody>
      </p:sp>
      <p:sp>
        <p:nvSpPr>
          <p:cNvPr id="5" name="Title 1"/>
          <p:cNvSpPr>
            <a:spLocks noGrp="1"/>
          </p:cNvSpPr>
          <p:nvPr>
            <p:ph type="title"/>
          </p:nvPr>
        </p:nvSpPr>
        <p:spPr>
          <a:xfrm>
            <a:off x="381000" y="230188"/>
            <a:ext cx="8382000" cy="664797"/>
          </a:xfrm>
        </p:spPr>
        <p:txBody>
          <a:bodyPr/>
          <a:lstStyle/>
          <a:p>
            <a:pPr algn="ctr"/>
            <a:r>
              <a:rPr lang="en-US" dirty="0" smtClean="0">
                <a:solidFill>
                  <a:srgbClr val="0000FF"/>
                </a:solidFill>
                <a:latin typeface="Comic Sans MS" pitchFamily="66" charset="0"/>
              </a:rPr>
              <a:t>What is a FAL?</a:t>
            </a:r>
            <a:endParaRPr lang="en-US" dirty="0">
              <a:solidFill>
                <a:srgbClr val="0000FF"/>
              </a:solidFill>
              <a:latin typeface="Comic Sans MS" pitchFamily="66" charset="0"/>
            </a:endParaRPr>
          </a:p>
        </p:txBody>
      </p:sp>
    </p:spTree>
    <p:extLst>
      <p:ext uri="{BB962C8B-B14F-4D97-AF65-F5344CB8AC3E}">
        <p14:creationId xmlns:p14="http://schemas.microsoft.com/office/powerpoint/2010/main" val="151227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504494" y="304800"/>
            <a:ext cx="6135013"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FALs?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Learning Village</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5" name="Picture 4" descr="Learning Village Instructional Resources - Google Chrome"/>
          <p:cNvPicPr>
            <a:picLocks noChangeAspect="1"/>
          </p:cNvPicPr>
          <p:nvPr/>
        </p:nvPicPr>
        <p:blipFill rotWithShape="1">
          <a:blip r:embed="rId4">
            <a:extLst>
              <a:ext uri="{28A0092B-C50C-407E-A947-70E740481C1C}">
                <a14:useLocalDpi xmlns:a14="http://schemas.microsoft.com/office/drawing/2010/main" val="0"/>
              </a:ext>
            </a:extLst>
          </a:blip>
          <a:srcRect l="10143" t="14570" r="10286"/>
          <a:stretch/>
        </p:blipFill>
        <p:spPr>
          <a:xfrm>
            <a:off x="1073332" y="1676400"/>
            <a:ext cx="6566176" cy="4221071"/>
          </a:xfrm>
          <a:prstGeom prst="rect">
            <a:avLst/>
          </a:prstGeom>
        </p:spPr>
      </p:pic>
      <p:sp>
        <p:nvSpPr>
          <p:cNvPr id="6" name="Rectangle 5"/>
          <p:cNvSpPr/>
          <p:nvPr/>
        </p:nvSpPr>
        <p:spPr bwMode="auto">
          <a:xfrm>
            <a:off x="5334000" y="4114800"/>
            <a:ext cx="2057400" cy="1219200"/>
          </a:xfrm>
          <a:prstGeom prst="rect">
            <a:avLst/>
          </a:prstGeom>
          <a:noFill/>
          <a:ln w="31750" cmpd="sng">
            <a:solidFill>
              <a:srgbClr val="0099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Up Arrow 7"/>
          <p:cNvSpPr/>
          <p:nvPr/>
        </p:nvSpPr>
        <p:spPr bwMode="auto">
          <a:xfrm rot="3457374">
            <a:off x="1835723" y="5294810"/>
            <a:ext cx="457200" cy="1066800"/>
          </a:xfrm>
          <a:prstGeom prst="up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81402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504494" y="304800"/>
            <a:ext cx="6135013"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FALs?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Learning Village</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2" name="Picture 1" descr="Home - LearningVillage 2.0.9.16 - Google Chrome"/>
          <p:cNvPicPr>
            <a:picLocks noChangeAspect="1"/>
          </p:cNvPicPr>
          <p:nvPr/>
        </p:nvPicPr>
        <p:blipFill rotWithShape="1">
          <a:blip r:embed="rId4">
            <a:extLst>
              <a:ext uri="{28A0092B-C50C-407E-A947-70E740481C1C}">
                <a14:useLocalDpi xmlns:a14="http://schemas.microsoft.com/office/drawing/2010/main" val="0"/>
              </a:ext>
            </a:extLst>
          </a:blip>
          <a:srcRect t="13251" r="36143" b="22359"/>
          <a:stretch/>
        </p:blipFill>
        <p:spPr>
          <a:xfrm>
            <a:off x="243555" y="1789610"/>
            <a:ext cx="7132694" cy="4306389"/>
          </a:xfrm>
          <a:prstGeom prst="rect">
            <a:avLst/>
          </a:prstGeom>
        </p:spPr>
      </p:pic>
      <p:sp>
        <p:nvSpPr>
          <p:cNvPr id="7" name="Up Arrow 6"/>
          <p:cNvSpPr/>
          <p:nvPr/>
        </p:nvSpPr>
        <p:spPr bwMode="auto">
          <a:xfrm>
            <a:off x="2971800" y="5410200"/>
            <a:ext cx="457200" cy="1066800"/>
          </a:xfrm>
          <a:prstGeom prst="up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7843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722313" y="1905000"/>
            <a:ext cx="8040688" cy="1846659"/>
          </a:xfrm>
          <a:prstGeom prst="rect">
            <a:avLst/>
          </a:prstGeom>
        </p:spPr>
        <p:txBody>
          <a:bodyPr vert="horz" lIns="91440" tIns="45720" rIns="91440" bIns="45720" rtlCol="0" anchor="ctr"/>
          <a:lstStyle>
            <a:defPPr>
              <a:defRPr lang="fr-FR"/>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514350" indent="-514350">
              <a:buFont typeface="Arial" pitchFamily="34" charset="0"/>
              <a:buAutoNum type="arabicPeriod"/>
            </a:pPr>
            <a:r>
              <a:rPr lang="en-US" sz="3200" dirty="0" smtClean="0">
                <a:solidFill>
                  <a:schemeClr val="tx1"/>
                </a:solidFill>
                <a:latin typeface="Comic Sans MS" pitchFamily="66" charset="0"/>
              </a:rPr>
              <a:t>County Formative Assessments</a:t>
            </a:r>
          </a:p>
          <a:p>
            <a:pPr marL="514350" indent="-514350">
              <a:buFontTx/>
              <a:buAutoNum type="arabicPeriod"/>
            </a:pPr>
            <a:r>
              <a:rPr lang="en-US" sz="3200" dirty="0" smtClean="0">
                <a:solidFill>
                  <a:schemeClr val="tx1"/>
                </a:solidFill>
                <a:latin typeface="Comic Sans MS" pitchFamily="66" charset="0"/>
              </a:rPr>
              <a:t>Edited State Math Frameworks</a:t>
            </a:r>
          </a:p>
          <a:p>
            <a:pPr marL="514350" indent="-514350">
              <a:buFontTx/>
              <a:buAutoNum type="arabicPeriod"/>
            </a:pPr>
            <a:r>
              <a:rPr lang="en-US" sz="3200" dirty="0" smtClean="0">
                <a:solidFill>
                  <a:schemeClr val="tx1"/>
                </a:solidFill>
                <a:latin typeface="Comic Sans MS" pitchFamily="66" charset="0"/>
              </a:rPr>
              <a:t>Questions about Performance Based Assessments</a:t>
            </a:r>
            <a:endParaRPr lang="en-US" sz="3200" dirty="0">
              <a:solidFill>
                <a:schemeClr val="tx1"/>
              </a:solidFill>
              <a:latin typeface="Comic Sans MS" pitchFamily="66" charset="0"/>
            </a:endParaRPr>
          </a:p>
        </p:txBody>
      </p:sp>
      <p:sp>
        <p:nvSpPr>
          <p:cNvPr id="7" name="Title 1"/>
          <p:cNvSpPr>
            <a:spLocks noGrp="1"/>
          </p:cNvSpPr>
          <p:nvPr>
            <p:ph type="title"/>
          </p:nvPr>
        </p:nvSpPr>
        <p:spPr>
          <a:xfrm>
            <a:off x="685800" y="76200"/>
            <a:ext cx="7772400" cy="1143000"/>
          </a:xfrm>
        </p:spPr>
        <p:txBody>
          <a:bodyPr/>
          <a:lstStyle/>
          <a:p>
            <a:pPr algn="ctr"/>
            <a:r>
              <a:rPr lang="en-US" dirty="0" smtClean="0">
                <a:latin typeface="Comic Sans MS" pitchFamily="66" charset="0"/>
              </a:rPr>
              <a:t>Goals for Today</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504494" y="304800"/>
            <a:ext cx="6135013"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FALs?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Learning Village</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3" name="Picture 2" descr="GADOE_Subj_Area - Mathematics_K_12 - Google Chrome"/>
          <p:cNvPicPr>
            <a:picLocks noChangeAspect="1"/>
          </p:cNvPicPr>
          <p:nvPr/>
        </p:nvPicPr>
        <p:blipFill rotWithShape="1">
          <a:blip r:embed="rId4">
            <a:extLst>
              <a:ext uri="{28A0092B-C50C-407E-A947-70E740481C1C}">
                <a14:useLocalDpi xmlns:a14="http://schemas.microsoft.com/office/drawing/2010/main" val="0"/>
              </a:ext>
            </a:extLst>
          </a:blip>
          <a:srcRect t="29361" r="30143" b="35320"/>
          <a:stretch/>
        </p:blipFill>
        <p:spPr>
          <a:xfrm>
            <a:off x="1689463" y="2299063"/>
            <a:ext cx="6387737" cy="1933746"/>
          </a:xfrm>
          <a:prstGeom prst="rect">
            <a:avLst/>
          </a:prstGeom>
        </p:spPr>
      </p:pic>
      <p:sp>
        <p:nvSpPr>
          <p:cNvPr id="6" name="Up Arrow 5"/>
          <p:cNvSpPr/>
          <p:nvPr/>
        </p:nvSpPr>
        <p:spPr bwMode="auto">
          <a:xfrm>
            <a:off x="2133600" y="4114800"/>
            <a:ext cx="457200" cy="1066800"/>
          </a:xfrm>
          <a:prstGeom prst="up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3272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504494" y="304800"/>
            <a:ext cx="6135013" cy="1323439"/>
          </a:xfrm>
          <a:prstGeom prst="rect">
            <a:avLst/>
          </a:prstGeom>
          <a:noFill/>
        </p:spPr>
        <p:txBody>
          <a:bodyPr wrap="none" lIns="91440" tIns="45720" rIns="91440" bIns="45720">
            <a:spAutoFit/>
          </a:bodyPr>
          <a:lstStyle/>
          <a:p>
            <a:pPr algn="ctr"/>
            <a:r>
              <a:rPr lang="en-US" sz="4000" b="1" cap="none" spc="0" dirty="0" smtClean="0">
                <a:ln w="1905"/>
                <a:solidFill>
                  <a:srgbClr val="0066FF"/>
                </a:solidFill>
                <a:effectLst>
                  <a:innerShdw blurRad="69850" dist="43180" dir="5400000">
                    <a:srgbClr val="000000">
                      <a:alpha val="65000"/>
                    </a:srgbClr>
                  </a:innerShdw>
                </a:effectLst>
                <a:latin typeface="Comic Sans MS" pitchFamily="66" charset="0"/>
              </a:rPr>
              <a:t>Where can I get FALs?</a:t>
            </a:r>
          </a:p>
          <a:p>
            <a:pPr algn="ctr"/>
            <a:r>
              <a:rPr lang="en-US" sz="4000" b="1" dirty="0" smtClean="0">
                <a:ln w="1905"/>
                <a:solidFill>
                  <a:srgbClr val="0066FF"/>
                </a:solidFill>
                <a:effectLst>
                  <a:innerShdw blurRad="69850" dist="43180" dir="5400000">
                    <a:srgbClr val="000000">
                      <a:alpha val="65000"/>
                    </a:srgbClr>
                  </a:innerShdw>
                </a:effectLst>
                <a:latin typeface="Comic Sans MS" pitchFamily="66" charset="0"/>
              </a:rPr>
              <a:t>From Learning Village</a:t>
            </a:r>
            <a:endParaRPr lang="en-US" sz="4000" b="1" cap="none" spc="0" dirty="0">
              <a:ln w="1905"/>
              <a:solidFill>
                <a:srgbClr val="0066FF"/>
              </a:solidFill>
              <a:effectLst>
                <a:innerShdw blurRad="69850" dist="43180" dir="5400000">
                  <a:srgbClr val="000000">
                    <a:alpha val="65000"/>
                  </a:srgbClr>
                </a:innerShdw>
              </a:effectLst>
            </a:endParaRPr>
          </a:p>
        </p:txBody>
      </p:sp>
      <p:pic>
        <p:nvPicPr>
          <p:cNvPr id="2" name="Picture 1" descr="GADOE_Subj_Area - CCGPS K-5 Documentation - Google Chrome"/>
          <p:cNvPicPr>
            <a:picLocks noChangeAspect="1"/>
          </p:cNvPicPr>
          <p:nvPr/>
        </p:nvPicPr>
        <p:blipFill rotWithShape="1">
          <a:blip r:embed="rId4">
            <a:extLst>
              <a:ext uri="{28A0092B-C50C-407E-A947-70E740481C1C}">
                <a14:useLocalDpi xmlns:a14="http://schemas.microsoft.com/office/drawing/2010/main" val="0"/>
              </a:ext>
            </a:extLst>
          </a:blip>
          <a:srcRect t="20534" r="39000" b="24352"/>
          <a:stretch/>
        </p:blipFill>
        <p:spPr>
          <a:xfrm>
            <a:off x="869471" y="1815736"/>
            <a:ext cx="7207729" cy="3899263"/>
          </a:xfrm>
          <a:prstGeom prst="rect">
            <a:avLst/>
          </a:prstGeom>
        </p:spPr>
      </p:pic>
      <p:sp>
        <p:nvSpPr>
          <p:cNvPr id="7" name="Up Arrow 6"/>
          <p:cNvSpPr/>
          <p:nvPr/>
        </p:nvSpPr>
        <p:spPr bwMode="auto">
          <a:xfrm rot="16200000">
            <a:off x="3048000" y="4191000"/>
            <a:ext cx="457200" cy="1066800"/>
          </a:xfrm>
          <a:prstGeom prst="up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222218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381000" y="304800"/>
            <a:ext cx="8229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a:lstStyle>
          <a:p>
            <a:r>
              <a:rPr lang="en-US" kern="0" dirty="0" smtClean="0">
                <a:latin typeface="Comic Sans MS" pitchFamily="66" charset="0"/>
              </a:rPr>
              <a:t>Where can I get FALs?</a:t>
            </a:r>
            <a:br>
              <a:rPr lang="en-US" kern="0" dirty="0" smtClean="0">
                <a:latin typeface="Comic Sans MS" pitchFamily="66" charset="0"/>
              </a:rPr>
            </a:br>
            <a:r>
              <a:rPr lang="en-US" sz="2800" kern="0" dirty="0" smtClean="0">
                <a:latin typeface="Comic Sans MS" pitchFamily="66" charset="0"/>
                <a:hlinkClick r:id="rId4"/>
              </a:rPr>
              <a:t>http://ccgpsmathematicsk-5.wikispaces.com/</a:t>
            </a:r>
            <a:r>
              <a:rPr lang="en-US" sz="2800" kern="0" dirty="0" smtClean="0">
                <a:latin typeface="Comic Sans MS" pitchFamily="66" charset="0"/>
              </a:rPr>
              <a:t/>
            </a:r>
            <a:br>
              <a:rPr lang="en-US" sz="2800" kern="0" dirty="0" smtClean="0">
                <a:latin typeface="Comic Sans MS" pitchFamily="66" charset="0"/>
              </a:rPr>
            </a:br>
            <a:endParaRPr lang="en-US" sz="3400" kern="0" dirty="0">
              <a:latin typeface="Comic Sans MS" pitchFamily="66" charset="0"/>
            </a:endParaRPr>
          </a:p>
        </p:txBody>
      </p:sp>
      <p:pic>
        <p:nvPicPr>
          <p:cNvPr id="3" name="Picture 2" descr="Georgia Mathematics Educator Forum: Grades K-5 - home - Google Chrome"/>
          <p:cNvPicPr>
            <a:picLocks noChangeAspect="1"/>
          </p:cNvPicPr>
          <p:nvPr/>
        </p:nvPicPr>
        <p:blipFill rotWithShape="1">
          <a:blip r:embed="rId5">
            <a:extLst>
              <a:ext uri="{28A0092B-C50C-407E-A947-70E740481C1C}">
                <a14:useLocalDpi xmlns:a14="http://schemas.microsoft.com/office/drawing/2010/main" val="0"/>
              </a:ext>
            </a:extLst>
          </a:blip>
          <a:srcRect l="1000" t="12663" b="6219"/>
          <a:stretch/>
        </p:blipFill>
        <p:spPr>
          <a:xfrm>
            <a:off x="845820" y="1981200"/>
            <a:ext cx="7299960" cy="3581400"/>
          </a:xfrm>
          <a:prstGeom prst="rect">
            <a:avLst/>
          </a:prstGeom>
        </p:spPr>
      </p:pic>
      <p:sp>
        <p:nvSpPr>
          <p:cNvPr id="6" name="Left Arrow 5"/>
          <p:cNvSpPr/>
          <p:nvPr/>
        </p:nvSpPr>
        <p:spPr bwMode="auto">
          <a:xfrm>
            <a:off x="7764096" y="3911237"/>
            <a:ext cx="646207" cy="3810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65224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30188"/>
            <a:ext cx="8382000" cy="664797"/>
          </a:xfrm>
        </p:spPr>
        <p:txBody>
          <a:bodyPr/>
          <a:lstStyle/>
          <a:p>
            <a:pPr algn="ctr"/>
            <a:r>
              <a:rPr lang="en-US" dirty="0" smtClean="0">
                <a:solidFill>
                  <a:srgbClr val="9933FF"/>
                </a:solidFill>
                <a:latin typeface="Comic Sans MS" pitchFamily="66" charset="0"/>
              </a:rPr>
              <a:t>Quote from State Frameworks</a:t>
            </a:r>
            <a:endParaRPr lang="en-US" dirty="0">
              <a:solidFill>
                <a:srgbClr val="9933FF"/>
              </a:solidFill>
              <a:latin typeface="Comic Sans MS" pitchFamily="66" charset="0"/>
            </a:endParaRPr>
          </a:p>
        </p:txBody>
      </p:sp>
      <p:sp>
        <p:nvSpPr>
          <p:cNvPr id="2" name="Rectangle 1"/>
          <p:cNvSpPr/>
          <p:nvPr/>
        </p:nvSpPr>
        <p:spPr>
          <a:xfrm>
            <a:off x="304800" y="1443841"/>
            <a:ext cx="8458200" cy="3785652"/>
          </a:xfrm>
          <a:prstGeom prst="rect">
            <a:avLst/>
          </a:prstGeom>
        </p:spPr>
        <p:txBody>
          <a:bodyPr wrap="square">
            <a:spAutoFit/>
          </a:bodyPr>
          <a:lstStyle/>
          <a:p>
            <a:pPr marL="0" indent="0">
              <a:buNone/>
            </a:pPr>
            <a:r>
              <a:rPr lang="en-US" sz="2400" dirty="0" smtClean="0">
                <a:latin typeface="Comic Sans MS" pitchFamily="66" charset="0"/>
              </a:rPr>
              <a:t>“The </a:t>
            </a:r>
            <a:r>
              <a:rPr lang="en-US" sz="2400" dirty="0">
                <a:latin typeface="Comic Sans MS" pitchFamily="66" charset="0"/>
              </a:rPr>
              <a:t>linked Formative Assessment lesson is designed to be part of an instructional unit. This assessment should be implemented approximately two-thirds of the way through this instructional unit and </a:t>
            </a:r>
            <a:r>
              <a:rPr lang="en-US" sz="2400" dirty="0">
                <a:solidFill>
                  <a:srgbClr val="FF0000"/>
                </a:solidFill>
                <a:latin typeface="Comic Sans MS" pitchFamily="66" charset="0"/>
              </a:rPr>
              <a:t>is noted in the unit task table</a:t>
            </a:r>
            <a:r>
              <a:rPr lang="en-US" sz="2400" dirty="0">
                <a:latin typeface="Comic Sans MS" pitchFamily="66" charset="0"/>
              </a:rPr>
              <a:t>. This assessment </a:t>
            </a:r>
            <a:r>
              <a:rPr lang="en-US" sz="2400" dirty="0">
                <a:solidFill>
                  <a:srgbClr val="0000FF"/>
                </a:solidFill>
                <a:latin typeface="Comic Sans MS" pitchFamily="66" charset="0"/>
              </a:rPr>
              <a:t>can be used at the beginning </a:t>
            </a:r>
            <a:r>
              <a:rPr lang="en-US" sz="2400" dirty="0">
                <a:solidFill>
                  <a:schemeClr val="tx2">
                    <a:lumMod val="75000"/>
                  </a:schemeClr>
                </a:solidFill>
                <a:latin typeface="Comic Sans MS" pitchFamily="66" charset="0"/>
              </a:rPr>
              <a:t>of the unit</a:t>
            </a:r>
            <a:r>
              <a:rPr lang="en-US" sz="2400" dirty="0">
                <a:latin typeface="Comic Sans MS" pitchFamily="66" charset="0"/>
              </a:rPr>
              <a:t> to ascertain student needs. The results of this task should give you pertinent information regarding your students learning and help to drive your instruction for the remainder of the unit.”</a:t>
            </a:r>
          </a:p>
          <a:p>
            <a:endParaRPr lang="en-US" sz="2400" dirty="0">
              <a:latin typeface="Comic Sans MS" pitchFamily="66" charset="0"/>
            </a:endParaRPr>
          </a:p>
        </p:txBody>
      </p:sp>
    </p:spTree>
    <p:extLst>
      <p:ext uri="{BB962C8B-B14F-4D97-AF65-F5344CB8AC3E}">
        <p14:creationId xmlns:p14="http://schemas.microsoft.com/office/powerpoint/2010/main" val="2565647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524000" y="152400"/>
            <a:ext cx="6338595"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State Frameworks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7" descr="CCGPS_Math_1_Unit2Framework - Microsoft Word"/>
          <p:cNvPicPr>
            <a:picLocks noChangeAspect="1"/>
          </p:cNvPicPr>
          <p:nvPr/>
        </p:nvPicPr>
        <p:blipFill rotWithShape="1">
          <a:blip r:embed="rId4">
            <a:extLst>
              <a:ext uri="{28A0092B-C50C-407E-A947-70E740481C1C}">
                <a14:useLocalDpi xmlns:a14="http://schemas.microsoft.com/office/drawing/2010/main" val="0"/>
              </a:ext>
            </a:extLst>
          </a:blip>
          <a:srcRect l="26858" t="19342" r="28000" b="5026"/>
          <a:stretch/>
        </p:blipFill>
        <p:spPr>
          <a:xfrm>
            <a:off x="2057400" y="1500051"/>
            <a:ext cx="5055826" cy="5071826"/>
          </a:xfrm>
          <a:prstGeom prst="rect">
            <a:avLst/>
          </a:prstGeom>
        </p:spPr>
      </p:pic>
      <p:sp>
        <p:nvSpPr>
          <p:cNvPr id="9" name="Rectangle 8"/>
          <p:cNvSpPr/>
          <p:nvPr/>
        </p:nvSpPr>
        <p:spPr bwMode="auto">
          <a:xfrm>
            <a:off x="2057400" y="3921664"/>
            <a:ext cx="838200" cy="228600"/>
          </a:xfrm>
          <a:prstGeom prst="rect">
            <a:avLst/>
          </a:prstGeom>
          <a:noFill/>
          <a:ln w="254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182266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685800" y="0"/>
            <a:ext cx="8153400" cy="1446550"/>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What FALs are available for my grade level?</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2"/>
          <p:cNvSpPr txBox="1">
            <a:spLocks/>
          </p:cNvSpPr>
          <p:nvPr/>
        </p:nvSpPr>
        <p:spPr bwMode="auto">
          <a:xfrm>
            <a:off x="685800" y="1524000"/>
            <a:ext cx="7772400" cy="486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u="sng" dirty="0" smtClean="0">
                <a:latin typeface="Comic Sans MS" pitchFamily="66" charset="0"/>
              </a:rPr>
              <a:t>Kindergarten</a:t>
            </a:r>
            <a:r>
              <a:rPr lang="en-US" sz="1600" dirty="0" smtClean="0">
                <a:latin typeface="Comic Sans MS" pitchFamily="66" charset="0"/>
              </a:rPr>
              <a:t>				</a:t>
            </a:r>
            <a:r>
              <a:rPr lang="en-US" sz="1600" u="sng" dirty="0" smtClean="0">
                <a:latin typeface="Comic Sans MS" pitchFamily="66" charset="0"/>
              </a:rPr>
              <a:t>3</a:t>
            </a:r>
            <a:r>
              <a:rPr lang="en-US" sz="1600" u="sng" baseline="30000" dirty="0" smtClean="0">
                <a:latin typeface="Comic Sans MS" pitchFamily="66" charset="0"/>
              </a:rPr>
              <a:t>rd</a:t>
            </a:r>
            <a:r>
              <a:rPr lang="en-US" sz="1600" u="sng" dirty="0" smtClean="0">
                <a:latin typeface="Comic Sans MS" pitchFamily="66" charset="0"/>
              </a:rPr>
              <a:t> Grade</a:t>
            </a:r>
          </a:p>
          <a:p>
            <a:r>
              <a:rPr lang="en-US" sz="1600" dirty="0" smtClean="0">
                <a:latin typeface="Comic Sans MS" pitchFamily="66" charset="0"/>
              </a:rPr>
              <a:t>Counting Dots				Attributes of a Shape</a:t>
            </a:r>
          </a:p>
          <a:p>
            <a:r>
              <a:rPr lang="en-US" sz="1600" dirty="0" smtClean="0">
                <a:latin typeface="Comic Sans MS" pitchFamily="66" charset="0"/>
              </a:rPr>
              <a:t>Decomposing Dots				Fractions on a Number Line</a:t>
            </a:r>
          </a:p>
          <a:p>
            <a:r>
              <a:rPr lang="en-US" sz="1600" dirty="0" smtClean="0">
                <a:latin typeface="Comic Sans MS" pitchFamily="66" charset="0"/>
              </a:rPr>
              <a:t>Snail in the Well				Multiplication</a:t>
            </a:r>
          </a:p>
          <a:p>
            <a:r>
              <a:rPr lang="en-US" sz="1600" dirty="0" smtClean="0">
                <a:latin typeface="Comic Sans MS" pitchFamily="66" charset="0"/>
              </a:rPr>
              <a:t>Measurement				Strategies for Subtraction</a:t>
            </a:r>
          </a:p>
          <a:p>
            <a:endParaRPr lang="en-US" sz="1600" dirty="0" smtClean="0">
              <a:latin typeface="Comic Sans MS" pitchFamily="66" charset="0"/>
            </a:endParaRPr>
          </a:p>
          <a:p>
            <a:r>
              <a:rPr lang="en-US" sz="1600" u="sng" dirty="0" smtClean="0">
                <a:latin typeface="Comic Sans MS" pitchFamily="66" charset="0"/>
              </a:rPr>
              <a:t>1</a:t>
            </a:r>
            <a:r>
              <a:rPr lang="en-US" sz="1600" u="sng" baseline="30000" dirty="0" smtClean="0">
                <a:latin typeface="Comic Sans MS" pitchFamily="66" charset="0"/>
              </a:rPr>
              <a:t>st</a:t>
            </a:r>
            <a:r>
              <a:rPr lang="en-US" sz="1600" u="sng" dirty="0" smtClean="0">
                <a:latin typeface="Comic Sans MS" pitchFamily="66" charset="0"/>
              </a:rPr>
              <a:t> Grade</a:t>
            </a:r>
            <a:r>
              <a:rPr lang="en-US" sz="1600" dirty="0" smtClean="0">
                <a:latin typeface="Comic Sans MS" pitchFamily="66" charset="0"/>
              </a:rPr>
              <a:t>					</a:t>
            </a:r>
            <a:r>
              <a:rPr lang="en-US" sz="1600" u="sng" dirty="0" smtClean="0">
                <a:latin typeface="Comic Sans MS" pitchFamily="66" charset="0"/>
              </a:rPr>
              <a:t>4</a:t>
            </a:r>
            <a:r>
              <a:rPr lang="en-US" sz="1600" u="sng" baseline="30000" dirty="0" smtClean="0">
                <a:latin typeface="Comic Sans MS" pitchFamily="66" charset="0"/>
              </a:rPr>
              <a:t>th</a:t>
            </a:r>
            <a:r>
              <a:rPr lang="en-US" sz="1600" u="sng" dirty="0" smtClean="0">
                <a:latin typeface="Comic Sans MS" pitchFamily="66" charset="0"/>
              </a:rPr>
              <a:t> Grade</a:t>
            </a:r>
          </a:p>
          <a:p>
            <a:r>
              <a:rPr lang="en-US" sz="1600" dirty="0" smtClean="0">
                <a:latin typeface="Comic Sans MS" pitchFamily="66" charset="0"/>
              </a:rPr>
              <a:t>Caterpillars and Leaves			Arrays, Number Puzzles and Pieces of a Hundreds Chart			Factors</a:t>
            </a:r>
          </a:p>
          <a:p>
            <a:r>
              <a:rPr lang="en-US" sz="1600" dirty="0" smtClean="0">
                <a:latin typeface="Comic Sans MS" pitchFamily="66" charset="0"/>
              </a:rPr>
              <a:t>Measurement				Multi-digit Multiplication</a:t>
            </a:r>
          </a:p>
          <a:p>
            <a:r>
              <a:rPr lang="en-US" sz="1600" dirty="0" smtClean="0">
                <a:latin typeface="Comic Sans MS" pitchFamily="66" charset="0"/>
              </a:rPr>
              <a:t>					</a:t>
            </a:r>
          </a:p>
          <a:p>
            <a:r>
              <a:rPr lang="en-US" sz="1600" u="sng" dirty="0" smtClean="0">
                <a:latin typeface="Comic Sans MS" pitchFamily="66" charset="0"/>
              </a:rPr>
              <a:t>2</a:t>
            </a:r>
            <a:r>
              <a:rPr lang="en-US" sz="1600" u="sng" baseline="30000" dirty="0" smtClean="0">
                <a:latin typeface="Comic Sans MS" pitchFamily="66" charset="0"/>
              </a:rPr>
              <a:t>nd</a:t>
            </a:r>
            <a:r>
              <a:rPr lang="en-US" sz="1600" u="sng" dirty="0" smtClean="0">
                <a:latin typeface="Comic Sans MS" pitchFamily="66" charset="0"/>
              </a:rPr>
              <a:t> Grade</a:t>
            </a:r>
            <a:r>
              <a:rPr lang="en-US" sz="1600" dirty="0" smtClean="0">
                <a:latin typeface="Comic Sans MS" pitchFamily="66" charset="0"/>
              </a:rPr>
              <a:t>					</a:t>
            </a:r>
            <a:r>
              <a:rPr lang="en-US" sz="1600" u="sng" dirty="0" smtClean="0">
                <a:latin typeface="Comic Sans MS" pitchFamily="66" charset="0"/>
              </a:rPr>
              <a:t>4</a:t>
            </a:r>
            <a:r>
              <a:rPr lang="en-US" sz="1600" u="sng" baseline="30000" dirty="0" smtClean="0">
                <a:latin typeface="Comic Sans MS" pitchFamily="66" charset="0"/>
              </a:rPr>
              <a:t>th</a:t>
            </a:r>
            <a:r>
              <a:rPr lang="en-US" sz="1600" u="sng" dirty="0" smtClean="0">
                <a:latin typeface="Comic Sans MS" pitchFamily="66" charset="0"/>
              </a:rPr>
              <a:t> and 5</a:t>
            </a:r>
            <a:r>
              <a:rPr lang="en-US" sz="1600" u="sng" baseline="30000" dirty="0" smtClean="0">
                <a:latin typeface="Comic Sans MS" pitchFamily="66" charset="0"/>
              </a:rPr>
              <a:t>th</a:t>
            </a:r>
            <a:r>
              <a:rPr lang="en-US" sz="1600" u="sng" dirty="0" smtClean="0">
                <a:latin typeface="Comic Sans MS" pitchFamily="66" charset="0"/>
              </a:rPr>
              <a:t> Grade</a:t>
            </a:r>
          </a:p>
          <a:p>
            <a:r>
              <a:rPr lang="en-US" sz="1600" dirty="0" smtClean="0">
                <a:latin typeface="Comic Sans MS" pitchFamily="66" charset="0"/>
              </a:rPr>
              <a:t>Place Value				Where are the Cookies?</a:t>
            </a:r>
          </a:p>
          <a:p>
            <a:r>
              <a:rPr lang="en-US" sz="1600" dirty="0" smtClean="0">
                <a:latin typeface="Comic Sans MS" pitchFamily="66" charset="0"/>
              </a:rPr>
              <a:t>Caterpillars and Leaves			Beads Under the Cloud</a:t>
            </a:r>
          </a:p>
          <a:p>
            <a:r>
              <a:rPr lang="en-US" sz="1600" dirty="0" smtClean="0">
                <a:latin typeface="Comic Sans MS" pitchFamily="66" charset="0"/>
              </a:rPr>
              <a:t>Measurement</a:t>
            </a:r>
          </a:p>
          <a:p>
            <a:r>
              <a:rPr lang="en-US" sz="1600" dirty="0" smtClean="0">
                <a:latin typeface="Comic Sans MS" pitchFamily="66" charset="0"/>
              </a:rPr>
              <a:t>2 digit computation mental math		</a:t>
            </a:r>
            <a:r>
              <a:rPr lang="en-US" sz="1600" u="sng" dirty="0" smtClean="0">
                <a:latin typeface="Comic Sans MS" pitchFamily="66" charset="0"/>
              </a:rPr>
              <a:t>5</a:t>
            </a:r>
            <a:r>
              <a:rPr lang="en-US" sz="1600" u="sng" baseline="30000" dirty="0" smtClean="0">
                <a:latin typeface="Comic Sans MS" pitchFamily="66" charset="0"/>
              </a:rPr>
              <a:t>th</a:t>
            </a:r>
            <a:r>
              <a:rPr lang="en-US" sz="1600" u="sng" dirty="0" smtClean="0">
                <a:latin typeface="Comic Sans MS" pitchFamily="66" charset="0"/>
              </a:rPr>
              <a:t> Grade</a:t>
            </a:r>
            <a:r>
              <a:rPr lang="en-US" sz="1600" dirty="0" smtClean="0">
                <a:latin typeface="Comic Sans MS" pitchFamily="66" charset="0"/>
              </a:rPr>
              <a:t>	</a:t>
            </a:r>
          </a:p>
          <a:p>
            <a:r>
              <a:rPr lang="en-US" sz="1600" dirty="0" smtClean="0">
                <a:latin typeface="Comic Sans MS" pitchFamily="66" charset="0"/>
              </a:rPr>
              <a:t>					Division and Interpreting 						Remainders</a:t>
            </a:r>
          </a:p>
          <a:p>
            <a:r>
              <a:rPr lang="en-US" sz="1600" dirty="0" smtClean="0">
                <a:latin typeface="Comic Sans MS" pitchFamily="66" charset="0"/>
              </a:rPr>
              <a:t>					Decimals</a:t>
            </a: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dirty="0" smtClean="0">
              <a:latin typeface="Comic Sans MS" pitchFamily="66" charset="0"/>
            </a:endParaRPr>
          </a:p>
          <a:p>
            <a:endParaRPr lang="en-US" sz="1600" u="sng" dirty="0">
              <a:latin typeface="Comic Sans MS" pitchFamily="66" charset="0"/>
            </a:endParaRPr>
          </a:p>
        </p:txBody>
      </p:sp>
    </p:spTree>
    <p:extLst>
      <p:ext uri="{BB962C8B-B14F-4D97-AF65-F5344CB8AC3E}">
        <p14:creationId xmlns:p14="http://schemas.microsoft.com/office/powerpoint/2010/main" val="904541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a:xfrm>
            <a:off x="1261645" y="152400"/>
            <a:ext cx="6620723" cy="1107996"/>
          </a:xfrm>
          <a:prstGeom prst="rect">
            <a:avLst/>
          </a:prstGeom>
          <a:noFill/>
        </p:spPr>
        <p:txBody>
          <a:bodyPr wrap="none" lIns="91440" tIns="45720" rIns="91440" bIns="45720">
            <a:spAutoFit/>
          </a:bodyPr>
          <a:lstStyle/>
          <a:p>
            <a:pPr algn="ctr"/>
            <a:r>
              <a:rPr lang="en-US" sz="6600" b="1" cap="none" spc="0" dirty="0" smtClean="0">
                <a:ln w="1905"/>
                <a:solidFill>
                  <a:srgbClr val="009900"/>
                </a:solidFill>
                <a:effectLst>
                  <a:innerShdw blurRad="69850" dist="43180" dir="5400000">
                    <a:srgbClr val="000000">
                      <a:alpha val="65000"/>
                    </a:srgbClr>
                  </a:innerShdw>
                </a:effectLst>
                <a:latin typeface="Comic Sans MS" pitchFamily="66" charset="0"/>
              </a:rPr>
              <a:t>Let’s try a </a:t>
            </a:r>
            <a:r>
              <a:rPr lang="en-US" sz="6600" b="1" cap="none" spc="0" dirty="0" err="1" smtClean="0">
                <a:ln w="1905"/>
                <a:solidFill>
                  <a:srgbClr val="009900"/>
                </a:solidFill>
                <a:effectLst>
                  <a:innerShdw blurRad="69850" dist="43180" dir="5400000">
                    <a:srgbClr val="000000">
                      <a:alpha val="65000"/>
                    </a:srgbClr>
                  </a:innerShdw>
                </a:effectLst>
                <a:latin typeface="Comic Sans MS" pitchFamily="66" charset="0"/>
              </a:rPr>
              <a:t>Fal</a:t>
            </a:r>
            <a:r>
              <a:rPr lang="en-US" sz="6600" b="1" cap="none" spc="0" dirty="0" smtClean="0">
                <a:ln w="1905"/>
                <a:solidFill>
                  <a:srgbClr val="009900"/>
                </a:solidFill>
                <a:effectLst>
                  <a:innerShdw blurRad="69850" dist="43180" dir="5400000">
                    <a:srgbClr val="000000">
                      <a:alpha val="65000"/>
                    </a:srgbClr>
                  </a:innerShdw>
                </a:effectLst>
                <a:latin typeface="Comic Sans MS" pitchFamily="66" charset="0"/>
              </a:rPr>
              <a:t>!</a:t>
            </a:r>
            <a:endParaRPr lang="en-US" sz="6600" b="1" cap="none" spc="0" dirty="0">
              <a:ln w="1905"/>
              <a:solidFill>
                <a:srgbClr val="009900"/>
              </a:solidFill>
              <a:effectLst>
                <a:innerShdw blurRad="69850" dist="43180" dir="5400000">
                  <a:srgbClr val="000000">
                    <a:alpha val="65000"/>
                  </a:srgbClr>
                </a:innerShdw>
              </a:effectLst>
            </a:endParaRPr>
          </a:p>
        </p:txBody>
      </p:sp>
      <p:sp>
        <p:nvSpPr>
          <p:cNvPr id="6" name="Subtitle 3"/>
          <p:cNvSpPr txBox="1">
            <a:spLocks/>
          </p:cNvSpPr>
          <p:nvPr/>
        </p:nvSpPr>
        <p:spPr bwMode="auto">
          <a:xfrm>
            <a:off x="708030" y="2971800"/>
            <a:ext cx="7902570"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kern="0" dirty="0">
              <a:latin typeface="Comic Sans MS" pitchFamily="66" charset="0"/>
            </a:endParaRPr>
          </a:p>
        </p:txBody>
      </p:sp>
      <p:sp>
        <p:nvSpPr>
          <p:cNvPr id="7" name="Subtitle 2"/>
          <p:cNvSpPr txBox="1">
            <a:spLocks/>
          </p:cNvSpPr>
          <p:nvPr/>
        </p:nvSpPr>
        <p:spPr bwMode="auto">
          <a:xfrm>
            <a:off x="684737" y="4114800"/>
            <a:ext cx="76972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sz="2800" kern="0" dirty="0" smtClean="0">
                <a:latin typeface="Comic Sans MS" pitchFamily="66" charset="0"/>
                <a:hlinkClick r:id="rId4" action="ppaction://hlinkfile"/>
              </a:rPr>
              <a:t>Arrays, Number Puzzles and Factors</a:t>
            </a:r>
            <a:r>
              <a:rPr lang="en-US" sz="2800" kern="0" dirty="0" smtClean="0">
                <a:latin typeface="Comic Sans MS" pitchFamily="66" charset="0"/>
              </a:rPr>
              <a:t> is from Fourth Grade Unit 2 and Fifth Grade Unit 4</a:t>
            </a:r>
            <a:endParaRPr lang="en-US" sz="2800" kern="0" dirty="0">
              <a:latin typeface="Comic Sans MS" pitchFamily="66" charset="0"/>
            </a:endParaRPr>
          </a:p>
        </p:txBody>
      </p:sp>
    </p:spTree>
    <p:extLst>
      <p:ext uri="{BB962C8B-B14F-4D97-AF65-F5344CB8AC3E}">
        <p14:creationId xmlns:p14="http://schemas.microsoft.com/office/powerpoint/2010/main" val="2358356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1905000"/>
            <a:ext cx="7772400" cy="1143000"/>
          </a:xfrm>
        </p:spPr>
        <p:txBody>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Standards-Based Assessments</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b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 in Mathematics?</a:t>
            </a:r>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dirty="0"/>
          </a:p>
        </p:txBody>
      </p:sp>
      <p:sp>
        <p:nvSpPr>
          <p:cNvPr id="5" name="TextBox 4"/>
          <p:cNvSpPr txBox="1"/>
          <p:nvPr/>
        </p:nvSpPr>
        <p:spPr>
          <a:xfrm>
            <a:off x="533400" y="4038600"/>
            <a:ext cx="7848600" cy="769441"/>
          </a:xfrm>
          <a:prstGeom prst="rect">
            <a:avLst/>
          </a:prstGeom>
          <a:noFill/>
        </p:spPr>
        <p:txBody>
          <a:bodyPr wrap="square" rtlCol="0">
            <a:spAutoFit/>
          </a:bodyPr>
          <a:lstStyle/>
          <a:p>
            <a:pPr algn="ctr"/>
            <a:r>
              <a:rPr lang="en-US" sz="4400" dirty="0" smtClean="0">
                <a:latin typeface="Comic Sans MS" pitchFamily="66" charset="0"/>
              </a:rPr>
              <a:t>Thank you for coming today!!</a:t>
            </a:r>
            <a:endParaRPr lang="en-US" sz="4400" dirty="0">
              <a:latin typeface="Comic Sans MS" pitchFamily="66" charset="0"/>
            </a:endParaRPr>
          </a:p>
        </p:txBody>
      </p:sp>
      <p:sp>
        <p:nvSpPr>
          <p:cNvPr id="6" name="Rectangle 5"/>
          <p:cNvSpPr/>
          <p:nvPr/>
        </p:nvSpPr>
        <p:spPr>
          <a:xfrm>
            <a:off x="457200" y="552271"/>
            <a:ext cx="8001000" cy="1200329"/>
          </a:xfrm>
          <a:prstGeom prst="rect">
            <a:avLst/>
          </a:prstGeom>
        </p:spPr>
        <p:txBody>
          <a:bodyPr wrap="square">
            <a:spAutoFit/>
          </a:bodyPr>
          <a:lstStyle/>
          <a:p>
            <a:pPr algn="ctr"/>
            <a:r>
              <a:rPr lang="en-US" sz="3600" dirty="0" smtClean="0">
                <a:latin typeface="Comic Sans MS" pitchFamily="66" charset="0"/>
              </a:rPr>
              <a:t>What have you learned about </a:t>
            </a:r>
          </a:p>
          <a:p>
            <a:endParaRPr lang="en-US" sz="3600" dirty="0"/>
          </a:p>
        </p:txBody>
      </p:sp>
      <p:sp>
        <p:nvSpPr>
          <p:cNvPr id="8" name="Title 1"/>
          <p:cNvSpPr txBox="1">
            <a:spLocks/>
          </p:cNvSpPr>
          <p:nvPr/>
        </p:nvSpPr>
        <p:spPr bwMode="auto">
          <a:xfrm>
            <a:off x="2514600" y="5715000"/>
            <a:ext cx="4481513" cy="7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 charset="-128"/>
              </a:defRPr>
            </a:lvl2pPr>
            <a:lvl3pPr algn="ctr" rtl="0" eaLnBrk="1" fontAlgn="base" hangingPunct="1">
              <a:spcBef>
                <a:spcPct val="0"/>
              </a:spcBef>
              <a:spcAft>
                <a:spcPct val="0"/>
              </a:spcAft>
              <a:defRPr sz="4400">
                <a:solidFill>
                  <a:schemeClr val="tx2"/>
                </a:solidFill>
                <a:latin typeface="Arial" charset="0"/>
                <a:ea typeface="ＭＳ Ｐゴシック" pitchFamily="1" charset="-128"/>
              </a:defRPr>
            </a:lvl3pPr>
            <a:lvl4pPr algn="ctr" rtl="0" eaLnBrk="1" fontAlgn="base" hangingPunct="1">
              <a:spcBef>
                <a:spcPct val="0"/>
              </a:spcBef>
              <a:spcAft>
                <a:spcPct val="0"/>
              </a:spcAft>
              <a:defRPr sz="4400">
                <a:solidFill>
                  <a:schemeClr val="tx2"/>
                </a:solidFill>
                <a:latin typeface="Arial" charset="0"/>
                <a:ea typeface="ＭＳ Ｐゴシック" pitchFamily="1" charset="-128"/>
              </a:defRPr>
            </a:lvl4pPr>
            <a:lvl5pPr algn="ctr" rtl="0" eaLnBrk="1" fontAlgn="base" hangingPunct="1">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a:lstStyle>
          <a:p>
            <a:r>
              <a:rPr lang="en-US" sz="2400" kern="0" smtClean="0">
                <a:latin typeface="Comic Sans MS" pitchFamily="66" charset="0"/>
                <a:hlinkClick r:id="rId4"/>
              </a:rPr>
              <a:t>Assessments</a:t>
            </a:r>
            <a:endParaRPr lang="en-US" sz="2400" kern="0" dirty="0">
              <a:latin typeface="Comic Sans MS" pitchFamily="66" charset="0"/>
            </a:endParaRPr>
          </a:p>
        </p:txBody>
      </p:sp>
    </p:spTree>
    <p:extLst>
      <p:ext uri="{BB962C8B-B14F-4D97-AF65-F5344CB8AC3E}">
        <p14:creationId xmlns:p14="http://schemas.microsoft.com/office/powerpoint/2010/main" val="272610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Title 1"/>
          <p:cNvSpPr>
            <a:spLocks noGrp="1"/>
          </p:cNvSpPr>
          <p:nvPr>
            <p:ph idx="1"/>
          </p:nvPr>
        </p:nvSpPr>
        <p:spPr>
          <a:xfrm>
            <a:off x="457200" y="1981200"/>
            <a:ext cx="8229600" cy="990600"/>
          </a:xfrm>
        </p:spPr>
        <p:txBody>
          <a:bodyPr/>
          <a:lstStyle/>
          <a:p>
            <a:pPr marL="0" indent="0" algn="ctr">
              <a:buNone/>
            </a:pPr>
            <a:r>
              <a:rPr lang="en-US" sz="4000" dirty="0" smtClean="0">
                <a:latin typeface="Comic Sans MS" pitchFamily="66" charset="0"/>
              </a:rPr>
              <a:t>How do I know what I know?</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Comic Sans MS" pitchFamily="66" charset="0"/>
              </a:rPr>
              <a:t>What Math Assessments are </a:t>
            </a:r>
            <a:br>
              <a:rPr lang="en-US" dirty="0">
                <a:latin typeface="Comic Sans MS" pitchFamily="66" charset="0"/>
              </a:rPr>
            </a:br>
            <a:r>
              <a:rPr lang="en-US" dirty="0">
                <a:latin typeface="Comic Sans MS" pitchFamily="66" charset="0"/>
              </a:rPr>
              <a:t>you giving?</a:t>
            </a:r>
            <a:endParaRPr lang="en-US" dirty="0"/>
          </a:p>
        </p:txBody>
      </p:sp>
    </p:spTree>
    <p:extLst>
      <p:ext uri="{BB962C8B-B14F-4D97-AF65-F5344CB8AC3E}">
        <p14:creationId xmlns:p14="http://schemas.microsoft.com/office/powerpoint/2010/main" val="215334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772400" cy="1143000"/>
          </a:xfrm>
        </p:spPr>
        <p:txBody>
          <a:bodyPr/>
          <a:lstStyle/>
          <a:p>
            <a: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t>Why are you giving </a:t>
            </a:r>
            <a:b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br>
            <a: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t>those assessments?</a:t>
            </a:r>
            <a:endParaRPr lang="en-US" dirty="0"/>
          </a:p>
        </p:txBody>
      </p:sp>
      <p:sp>
        <p:nvSpPr>
          <p:cNvPr id="3" name="Text Placeholder 2"/>
          <p:cNvSpPr txBox="1">
            <a:spLocks/>
          </p:cNvSpPr>
          <p:nvPr/>
        </p:nvSpPr>
        <p:spPr>
          <a:xfrm>
            <a:off x="457200" y="1904999"/>
            <a:ext cx="8040688" cy="3794885"/>
          </a:xfrm>
          <a:prstGeom prst="rect">
            <a:avLst/>
          </a:prstGeom>
          <a:ln>
            <a:solidFill>
              <a:schemeClr val="accent1"/>
            </a:solidFill>
          </a:ln>
        </p:spPr>
        <p:txBody>
          <a:bodyPr vert="horz" lIns="91440" tIns="45720" rIns="91440" bIns="45720" rtlCol="0" anchor="ctr"/>
          <a:lstStyle>
            <a:defPPr>
              <a:defRPr lang="fr-FR"/>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i="1" dirty="0" smtClean="0">
                <a:solidFill>
                  <a:schemeClr val="tx1"/>
                </a:solidFill>
                <a:latin typeface="Comic Sans MS" pitchFamily="66" charset="0"/>
              </a:rPr>
              <a:t>… all those activities undertaken by teachers, and by their students in assessing themselves, which </a:t>
            </a:r>
            <a:r>
              <a:rPr lang="en-US" sz="2800" i="1" dirty="0" smtClean="0">
                <a:solidFill>
                  <a:srgbClr val="FF0000"/>
                </a:solidFill>
                <a:latin typeface="Comic Sans MS" pitchFamily="66" charset="0"/>
              </a:rPr>
              <a:t>provide information to be used as feedback to modify the teaching and learning activities </a:t>
            </a:r>
            <a:r>
              <a:rPr lang="en-US" sz="2800" i="1" dirty="0" smtClean="0">
                <a:solidFill>
                  <a:schemeClr val="tx1"/>
                </a:solidFill>
                <a:latin typeface="Comic Sans MS" pitchFamily="66" charset="0"/>
              </a:rPr>
              <a:t>in which they are engaged. Such assessment becomes “formative assessment” when the </a:t>
            </a:r>
            <a:r>
              <a:rPr lang="en-US" sz="2800" i="1" dirty="0" smtClean="0">
                <a:solidFill>
                  <a:srgbClr val="0000FF"/>
                </a:solidFill>
                <a:latin typeface="Comic Sans MS" pitchFamily="66" charset="0"/>
              </a:rPr>
              <a:t>evidence is actually used to adapt the teaching work to meet learning needs.</a:t>
            </a:r>
            <a:endParaRPr lang="en-US" sz="2800" dirty="0" smtClean="0">
              <a:solidFill>
                <a:srgbClr val="0000FF"/>
              </a:solidFill>
              <a:latin typeface="Comic Sans MS" pitchFamily="66" charset="0"/>
            </a:endParaRPr>
          </a:p>
          <a:p>
            <a:r>
              <a:rPr lang="en-US" sz="1800" dirty="0" smtClean="0">
                <a:solidFill>
                  <a:schemeClr val="tx1"/>
                </a:solidFill>
                <a:latin typeface="Comic Sans MS" pitchFamily="66" charset="0"/>
              </a:rPr>
              <a:t>Black and Williams (1998 and summarized in 2001)</a:t>
            </a:r>
            <a:endParaRPr lang="en-US" sz="1800" dirty="0">
              <a:solidFill>
                <a:schemeClr val="tx1"/>
              </a:solidFill>
              <a:latin typeface="Comic Sans MS" pitchFamily="66" charset="0"/>
            </a:endParaRPr>
          </a:p>
        </p:txBody>
      </p:sp>
    </p:spTree>
    <p:extLst>
      <p:ext uri="{BB962C8B-B14F-4D97-AF65-F5344CB8AC3E}">
        <p14:creationId xmlns:p14="http://schemas.microsoft.com/office/powerpoint/2010/main" val="12936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457200" y="1905000"/>
            <a:ext cx="8534399" cy="4038600"/>
          </a:xfrm>
          <a:prstGeom prst="rect">
            <a:avLst/>
          </a:prstGeom>
        </p:spPr>
        <p:txBody>
          <a:bodyPr vert="horz" lIns="91440" tIns="45720" rIns="91440" bIns="45720" rtlCol="0" anchor="ctr"/>
          <a:lstStyle>
            <a:defPPr>
              <a:defRPr lang="fr-FR"/>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dirty="0">
                <a:solidFill>
                  <a:schemeClr val="tx1"/>
                </a:solidFill>
                <a:latin typeface="Comic Sans MS" pitchFamily="66" charset="0"/>
              </a:rPr>
              <a:t>The Big Idea of formative assessments:</a:t>
            </a:r>
          </a:p>
          <a:p>
            <a:pPr marL="457200" indent="-457200">
              <a:buFont typeface="Arial" pitchFamily="34" charset="0"/>
              <a:buChar char="•"/>
            </a:pPr>
            <a:r>
              <a:rPr lang="en-US" sz="2800" dirty="0">
                <a:solidFill>
                  <a:schemeClr val="tx1"/>
                </a:solidFill>
                <a:latin typeface="Comic Sans MS" pitchFamily="66" charset="0"/>
              </a:rPr>
              <a:t>Students and teachers </a:t>
            </a:r>
          </a:p>
          <a:p>
            <a:pPr marL="457200" indent="-457200">
              <a:buFont typeface="Arial" pitchFamily="34" charset="0"/>
              <a:buChar char="•"/>
            </a:pPr>
            <a:r>
              <a:rPr lang="en-US" sz="2800" dirty="0">
                <a:solidFill>
                  <a:schemeClr val="tx1"/>
                </a:solidFill>
                <a:latin typeface="Comic Sans MS" pitchFamily="66" charset="0"/>
              </a:rPr>
              <a:t>Using evidence of learning </a:t>
            </a:r>
          </a:p>
          <a:p>
            <a:pPr marL="457200" indent="-457200">
              <a:buFont typeface="Arial" pitchFamily="34" charset="0"/>
              <a:buChar char="•"/>
            </a:pPr>
            <a:r>
              <a:rPr lang="en-US" sz="2800" dirty="0">
                <a:solidFill>
                  <a:schemeClr val="tx1"/>
                </a:solidFill>
                <a:latin typeface="Comic Sans MS" pitchFamily="66" charset="0"/>
              </a:rPr>
              <a:t>To adapt teaching and learning </a:t>
            </a:r>
          </a:p>
          <a:p>
            <a:pPr marL="457200" indent="-457200">
              <a:buFont typeface="Arial" pitchFamily="34" charset="0"/>
              <a:buChar char="•"/>
            </a:pPr>
            <a:r>
              <a:rPr lang="en-US" sz="2800" dirty="0">
                <a:solidFill>
                  <a:schemeClr val="tx1"/>
                </a:solidFill>
                <a:latin typeface="Comic Sans MS" pitchFamily="66" charset="0"/>
              </a:rPr>
              <a:t>To meet immediate learning needs </a:t>
            </a:r>
          </a:p>
          <a:p>
            <a:pPr marL="457200" indent="-457200">
              <a:buFont typeface="Arial" pitchFamily="34" charset="0"/>
              <a:buChar char="•"/>
            </a:pPr>
            <a:r>
              <a:rPr lang="en-US" sz="2800" dirty="0">
                <a:solidFill>
                  <a:schemeClr val="tx1"/>
                </a:solidFill>
                <a:latin typeface="Comic Sans MS" pitchFamily="66" charset="0"/>
              </a:rPr>
              <a:t>Minute-to-minute and day-to-day.</a:t>
            </a:r>
          </a:p>
          <a:p>
            <a:endParaRPr lang="en-US" sz="2800" dirty="0">
              <a:solidFill>
                <a:schemeClr val="tx1"/>
              </a:solidFill>
              <a:latin typeface="Comic Sans MS" pitchFamily="66" charset="0"/>
            </a:endParaRPr>
          </a:p>
          <a:p>
            <a:r>
              <a:rPr lang="en-US" sz="2800" dirty="0" err="1">
                <a:solidFill>
                  <a:schemeClr val="tx1"/>
                </a:solidFill>
                <a:latin typeface="Comic Sans MS" pitchFamily="66" charset="0"/>
              </a:rPr>
              <a:t>Marnie</a:t>
            </a:r>
            <a:r>
              <a:rPr lang="en-US" sz="2800" dirty="0">
                <a:solidFill>
                  <a:schemeClr val="tx1"/>
                </a:solidFill>
                <a:latin typeface="Comic Sans MS" pitchFamily="66" charset="0"/>
              </a:rPr>
              <a:t> Thompson and Dylan </a:t>
            </a:r>
            <a:r>
              <a:rPr lang="en-US" sz="2800" dirty="0" err="1">
                <a:solidFill>
                  <a:schemeClr val="tx1"/>
                </a:solidFill>
                <a:latin typeface="Comic Sans MS" pitchFamily="66" charset="0"/>
              </a:rPr>
              <a:t>Wiliam</a:t>
            </a:r>
            <a:r>
              <a:rPr lang="en-US" sz="2800" dirty="0">
                <a:solidFill>
                  <a:schemeClr val="tx1"/>
                </a:solidFill>
                <a:latin typeface="Comic Sans MS" pitchFamily="66" charset="0"/>
              </a:rPr>
              <a:t> (2008) </a:t>
            </a:r>
          </a:p>
          <a:p>
            <a:endParaRPr lang="en-US" sz="3600" dirty="0">
              <a:solidFill>
                <a:schemeClr val="tx1"/>
              </a:solidFill>
              <a:latin typeface="Comic Sans MS" pitchFamily="66" charset="0"/>
            </a:endParaRPr>
          </a:p>
        </p:txBody>
      </p:sp>
      <p:sp>
        <p:nvSpPr>
          <p:cNvPr id="7" name="Title 1"/>
          <p:cNvSpPr>
            <a:spLocks noGrp="1"/>
          </p:cNvSpPr>
          <p:nvPr>
            <p:ph type="title"/>
          </p:nvPr>
        </p:nvSpPr>
        <p:spPr/>
        <p:txBody>
          <a:bodyPr/>
          <a:lstStyle/>
          <a:p>
            <a: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t>Why are you giving </a:t>
            </a:r>
            <a:b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br>
            <a:r>
              <a:rPr lang="en-US"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Comic Sans MS" pitchFamily="66" charset="0"/>
              </a:rPr>
              <a:t>those assessments?</a:t>
            </a:r>
          </a:p>
        </p:txBody>
      </p:sp>
    </p:spTree>
    <p:extLst>
      <p:ext uri="{BB962C8B-B14F-4D97-AF65-F5344CB8AC3E}">
        <p14:creationId xmlns:p14="http://schemas.microsoft.com/office/powerpoint/2010/main" val="151346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78009" y="304800"/>
            <a:ext cx="8787982" cy="1077218"/>
          </a:xfrm>
          <a:prstGeom prst="rect">
            <a:avLst/>
          </a:prstGeom>
          <a:noFill/>
        </p:spPr>
        <p:txBody>
          <a:bodyPr wrap="none" lIns="91440" tIns="45720" rIns="91440" bIns="45720">
            <a:spAutoFit/>
          </a:bodyPr>
          <a:lstStyle/>
          <a:p>
            <a:pPr algn="ctr"/>
            <a:r>
              <a:rPr lang="en-US" sz="3200" b="1" cap="none" spc="0" dirty="0">
                <a:ln w="1905"/>
                <a:solidFill>
                  <a:srgbClr val="7030A0"/>
                </a:solidFill>
                <a:effectLst>
                  <a:innerShdw blurRad="69850" dist="43180" dir="5400000">
                    <a:srgbClr val="000000">
                      <a:alpha val="65000"/>
                    </a:srgbClr>
                  </a:innerShdw>
                </a:effectLst>
                <a:latin typeface="Comic Sans MS" pitchFamily="66" charset="0"/>
              </a:rPr>
              <a:t>What are Common </a:t>
            </a:r>
            <a:r>
              <a:rPr lang="en-US" sz="3200" b="1" cap="none" spc="0" dirty="0" smtClean="0">
                <a:ln w="1905"/>
                <a:solidFill>
                  <a:srgbClr val="7030A0"/>
                </a:solidFill>
                <a:effectLst>
                  <a:innerShdw blurRad="69850" dist="43180" dir="5400000">
                    <a:srgbClr val="000000">
                      <a:alpha val="65000"/>
                    </a:srgbClr>
                  </a:innerShdw>
                </a:effectLst>
                <a:latin typeface="Comic Sans MS" pitchFamily="66" charset="0"/>
              </a:rPr>
              <a:t>Formative Assessments </a:t>
            </a:r>
          </a:p>
          <a:p>
            <a:pPr algn="ctr"/>
            <a:r>
              <a:rPr lang="en-US" sz="3200" b="1" cap="none" spc="0" dirty="0" smtClean="0">
                <a:ln w="1905"/>
                <a:solidFill>
                  <a:srgbClr val="7030A0"/>
                </a:solidFill>
                <a:effectLst>
                  <a:innerShdw blurRad="69850" dist="43180" dir="5400000">
                    <a:srgbClr val="000000">
                      <a:alpha val="65000"/>
                    </a:srgbClr>
                  </a:innerShdw>
                </a:effectLst>
                <a:latin typeface="Comic Sans MS" pitchFamily="66" charset="0"/>
              </a:rPr>
              <a:t>or </a:t>
            </a:r>
            <a:r>
              <a:rPr lang="en-US" sz="3200" b="1" cap="none" spc="0" dirty="0">
                <a:ln w="1905"/>
                <a:solidFill>
                  <a:srgbClr val="7030A0"/>
                </a:solidFill>
                <a:effectLst>
                  <a:innerShdw blurRad="69850" dist="43180" dir="5400000">
                    <a:srgbClr val="000000">
                      <a:alpha val="65000"/>
                    </a:srgbClr>
                  </a:innerShdw>
                </a:effectLst>
                <a:latin typeface="Comic Sans MS" pitchFamily="66" charset="0"/>
              </a:rPr>
              <a:t>CFAs?</a:t>
            </a:r>
            <a:endParaRPr lang="en-US" sz="3200" b="1" cap="none" spc="0" dirty="0">
              <a:ln w="1905"/>
              <a:solidFill>
                <a:srgbClr val="7030A0"/>
              </a:solidFill>
              <a:effectLst>
                <a:innerShdw blurRad="69850" dist="43180" dir="5400000">
                  <a:srgbClr val="000000">
                    <a:alpha val="65000"/>
                  </a:srgbClr>
                </a:innerShdw>
              </a:effectLst>
            </a:endParaRPr>
          </a:p>
        </p:txBody>
      </p:sp>
      <p:sp>
        <p:nvSpPr>
          <p:cNvPr id="4" name="Rectangle 3"/>
          <p:cNvSpPr/>
          <p:nvPr/>
        </p:nvSpPr>
        <p:spPr>
          <a:xfrm>
            <a:off x="685800" y="1752600"/>
            <a:ext cx="7924800" cy="4031873"/>
          </a:xfrm>
          <a:prstGeom prst="rect">
            <a:avLst/>
          </a:prstGeom>
        </p:spPr>
        <p:txBody>
          <a:bodyPr wrap="square">
            <a:spAutoFit/>
          </a:bodyPr>
          <a:lstStyle/>
          <a:p>
            <a:pPr marL="285750" indent="-285750">
              <a:buFont typeface="Arial" pitchFamily="34" charset="0"/>
              <a:buChar char="•"/>
            </a:pPr>
            <a:r>
              <a:rPr lang="en-US" sz="3200" dirty="0">
                <a:solidFill>
                  <a:srgbClr val="00FF00"/>
                </a:solidFill>
                <a:latin typeface="Comic Sans MS" pitchFamily="66" charset="0"/>
              </a:rPr>
              <a:t>Periodic assessments collaboratively designed by the grade-level </a:t>
            </a:r>
          </a:p>
          <a:p>
            <a:pPr marL="285750" indent="-285750">
              <a:buFont typeface="Arial" pitchFamily="34" charset="0"/>
              <a:buChar char="•"/>
            </a:pPr>
            <a:r>
              <a:rPr lang="en-US" sz="3200" dirty="0">
                <a:solidFill>
                  <a:srgbClr val="0070C0"/>
                </a:solidFill>
                <a:latin typeface="Comic Sans MS" pitchFamily="66" charset="0"/>
              </a:rPr>
              <a:t>Designed as matching pre- and post-assessments to ensure same-assessment to same-assessment comparison of student growth</a:t>
            </a:r>
          </a:p>
          <a:p>
            <a:pPr marL="285750" indent="-285750">
              <a:buFont typeface="Arial" pitchFamily="34" charset="0"/>
              <a:buChar char="•"/>
            </a:pPr>
            <a:r>
              <a:rPr lang="en-US" sz="3200" dirty="0">
                <a:solidFill>
                  <a:srgbClr val="FF0066"/>
                </a:solidFill>
                <a:latin typeface="Comic Sans MS" pitchFamily="66" charset="0"/>
              </a:rPr>
              <a:t>Similar in design and format to district and state assessments</a:t>
            </a:r>
          </a:p>
        </p:txBody>
      </p:sp>
      <p:sp>
        <p:nvSpPr>
          <p:cNvPr id="8" name="TextBox 7"/>
          <p:cNvSpPr txBox="1"/>
          <p:nvPr/>
        </p:nvSpPr>
        <p:spPr>
          <a:xfrm>
            <a:off x="330409" y="5906868"/>
            <a:ext cx="8432591" cy="646331"/>
          </a:xfrm>
          <a:prstGeom prst="rect">
            <a:avLst/>
          </a:prstGeom>
          <a:noFill/>
        </p:spPr>
        <p:txBody>
          <a:bodyPr wrap="square" rtlCol="0">
            <a:spAutoFit/>
          </a:bodyPr>
          <a:lstStyle/>
          <a:p>
            <a:r>
              <a:rPr lang="en-US" dirty="0" smtClean="0"/>
              <a:t>Larry Ainsworth; </a:t>
            </a:r>
            <a:r>
              <a:rPr lang="en-US" dirty="0">
                <a:hlinkClick r:id="rId4"/>
              </a:rPr>
              <a:t>http://www.sde.ct.gov/sde/lib/sde/pdf/curriculum/cali/2fdtcommonformassess.pdf</a:t>
            </a:r>
            <a:endParaRPr lang="en-US" dirty="0"/>
          </a:p>
        </p:txBody>
      </p:sp>
    </p:spTree>
    <p:extLst>
      <p:ext uri="{BB962C8B-B14F-4D97-AF65-F5344CB8AC3E}">
        <p14:creationId xmlns:p14="http://schemas.microsoft.com/office/powerpoint/2010/main" val="374649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78009" y="76200"/>
            <a:ext cx="8787982" cy="1077218"/>
          </a:xfrm>
          <a:prstGeom prst="rect">
            <a:avLst/>
          </a:prstGeom>
          <a:noFill/>
        </p:spPr>
        <p:txBody>
          <a:bodyPr wrap="none" lIns="91440" tIns="45720" rIns="91440" bIns="45720">
            <a:spAutoFit/>
          </a:bodyPr>
          <a:lstStyle/>
          <a:p>
            <a:pPr algn="ctr"/>
            <a:r>
              <a:rPr lang="en-US" sz="3200" b="1" cap="none" spc="0" dirty="0">
                <a:ln w="1905"/>
                <a:solidFill>
                  <a:srgbClr val="7030A0"/>
                </a:solidFill>
                <a:effectLst>
                  <a:innerShdw blurRad="69850" dist="43180" dir="5400000">
                    <a:srgbClr val="000000">
                      <a:alpha val="65000"/>
                    </a:srgbClr>
                  </a:innerShdw>
                </a:effectLst>
                <a:latin typeface="Comic Sans MS" pitchFamily="66" charset="0"/>
              </a:rPr>
              <a:t>What are Common </a:t>
            </a:r>
            <a:r>
              <a:rPr lang="en-US" sz="3200" b="1" cap="none" spc="0" dirty="0" smtClean="0">
                <a:ln w="1905"/>
                <a:solidFill>
                  <a:srgbClr val="7030A0"/>
                </a:solidFill>
                <a:effectLst>
                  <a:innerShdw blurRad="69850" dist="43180" dir="5400000">
                    <a:srgbClr val="000000">
                      <a:alpha val="65000"/>
                    </a:srgbClr>
                  </a:innerShdw>
                </a:effectLst>
                <a:latin typeface="Comic Sans MS" pitchFamily="66" charset="0"/>
              </a:rPr>
              <a:t>Formative Assessments </a:t>
            </a:r>
          </a:p>
          <a:p>
            <a:pPr algn="ctr"/>
            <a:r>
              <a:rPr lang="en-US" sz="3200" b="1" cap="none" spc="0" dirty="0" smtClean="0">
                <a:ln w="1905"/>
                <a:solidFill>
                  <a:srgbClr val="7030A0"/>
                </a:solidFill>
                <a:effectLst>
                  <a:innerShdw blurRad="69850" dist="43180" dir="5400000">
                    <a:srgbClr val="000000">
                      <a:alpha val="65000"/>
                    </a:srgbClr>
                  </a:innerShdw>
                </a:effectLst>
                <a:latin typeface="Comic Sans MS" pitchFamily="66" charset="0"/>
              </a:rPr>
              <a:t>or </a:t>
            </a:r>
            <a:r>
              <a:rPr lang="en-US" sz="3200" b="1" cap="none" spc="0" dirty="0">
                <a:ln w="1905"/>
                <a:solidFill>
                  <a:srgbClr val="7030A0"/>
                </a:solidFill>
                <a:effectLst>
                  <a:innerShdw blurRad="69850" dist="43180" dir="5400000">
                    <a:srgbClr val="000000">
                      <a:alpha val="65000"/>
                    </a:srgbClr>
                  </a:innerShdw>
                </a:effectLst>
                <a:latin typeface="Comic Sans MS" pitchFamily="66" charset="0"/>
              </a:rPr>
              <a:t>CFAs?</a:t>
            </a:r>
            <a:endParaRPr lang="en-US" sz="3200" b="1" cap="none" spc="0" dirty="0">
              <a:ln w="1905"/>
              <a:solidFill>
                <a:srgbClr val="7030A0"/>
              </a:solidFill>
              <a:effectLst>
                <a:innerShdw blurRad="69850" dist="43180" dir="5400000">
                  <a:srgbClr val="000000">
                    <a:alpha val="65000"/>
                  </a:srgbClr>
                </a:innerShdw>
              </a:effectLst>
            </a:endParaRPr>
          </a:p>
        </p:txBody>
      </p:sp>
      <p:sp>
        <p:nvSpPr>
          <p:cNvPr id="4" name="Rectangle 3"/>
          <p:cNvSpPr/>
          <p:nvPr/>
        </p:nvSpPr>
        <p:spPr>
          <a:xfrm>
            <a:off x="457200" y="1752600"/>
            <a:ext cx="8305800" cy="3046988"/>
          </a:xfrm>
          <a:prstGeom prst="rect">
            <a:avLst/>
          </a:prstGeom>
        </p:spPr>
        <p:txBody>
          <a:bodyPr wrap="square">
            <a:spAutoFit/>
          </a:bodyPr>
          <a:lstStyle/>
          <a:p>
            <a:pPr marL="342900" indent="-342900">
              <a:buFont typeface="Arial" pitchFamily="34" charset="0"/>
              <a:buChar char="•"/>
            </a:pPr>
            <a:r>
              <a:rPr lang="en-US" sz="2400" dirty="0">
                <a:solidFill>
                  <a:srgbClr val="FF6600"/>
                </a:solidFill>
                <a:latin typeface="Comic Sans MS" pitchFamily="66" charset="0"/>
              </a:rPr>
              <a:t>A blend of items, including selected-response (multiple choice, true/false, matching) and constructed-response (short- or extended)</a:t>
            </a:r>
          </a:p>
          <a:p>
            <a:pPr marL="342900" indent="-342900">
              <a:buFont typeface="Arial" pitchFamily="34" charset="0"/>
              <a:buChar char="•"/>
            </a:pPr>
            <a:r>
              <a:rPr lang="en-US" sz="2400" dirty="0">
                <a:solidFill>
                  <a:schemeClr val="tx2">
                    <a:lumMod val="75000"/>
                  </a:schemeClr>
                </a:solidFill>
                <a:latin typeface="Comic Sans MS" pitchFamily="66" charset="0"/>
              </a:rPr>
              <a:t>Administered to all students in grade level several times during the quarter, semester, trimester, or entire school year</a:t>
            </a:r>
          </a:p>
          <a:p>
            <a:pPr marL="342900" indent="-342900">
              <a:buFont typeface="Arial" pitchFamily="34" charset="0"/>
              <a:buChar char="•"/>
            </a:pPr>
            <a:r>
              <a:rPr lang="en-US" sz="2400" dirty="0">
                <a:solidFill>
                  <a:srgbClr val="9933FF"/>
                </a:solidFill>
                <a:latin typeface="Comic Sans MS" pitchFamily="66" charset="0"/>
              </a:rPr>
              <a:t>Student results analyzed in Data Teams to guide instructional planning and delivery</a:t>
            </a:r>
          </a:p>
        </p:txBody>
      </p:sp>
      <p:sp>
        <p:nvSpPr>
          <p:cNvPr id="8" name="TextBox 7"/>
          <p:cNvSpPr txBox="1"/>
          <p:nvPr/>
        </p:nvSpPr>
        <p:spPr>
          <a:xfrm>
            <a:off x="330409" y="5906868"/>
            <a:ext cx="8432591" cy="646331"/>
          </a:xfrm>
          <a:prstGeom prst="rect">
            <a:avLst/>
          </a:prstGeom>
          <a:noFill/>
        </p:spPr>
        <p:txBody>
          <a:bodyPr wrap="square" rtlCol="0">
            <a:spAutoFit/>
          </a:bodyPr>
          <a:lstStyle/>
          <a:p>
            <a:r>
              <a:rPr lang="en-US" dirty="0" smtClean="0"/>
              <a:t>Larry Ainsworth; </a:t>
            </a:r>
            <a:r>
              <a:rPr lang="en-US" dirty="0">
                <a:hlinkClick r:id="rId4"/>
              </a:rPr>
              <a:t>http://www.sde.ct.gov/sde/lib/sde/pdf/curriculum/cali/2fdtcommonformassess.pdf</a:t>
            </a:r>
            <a:endParaRPr lang="en-US" dirty="0"/>
          </a:p>
        </p:txBody>
      </p:sp>
    </p:spTree>
    <p:extLst>
      <p:ext uri="{BB962C8B-B14F-4D97-AF65-F5344CB8AC3E}">
        <p14:creationId xmlns:p14="http://schemas.microsoft.com/office/powerpoint/2010/main" val="33143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381000" y="1143000"/>
            <a:ext cx="8458199" cy="4708981"/>
          </a:xfrm>
          <a:prstGeom prst="rect">
            <a:avLst/>
          </a:prstGeom>
        </p:spPr>
        <p:txBody>
          <a:bodyPr wrap="square">
            <a:spAutoFit/>
          </a:bodyPr>
          <a:lstStyle/>
          <a:p>
            <a:pPr marL="285750" indent="-285750">
              <a:buFont typeface="Arial" pitchFamily="34" charset="0"/>
              <a:buChar char="•"/>
            </a:pPr>
            <a:r>
              <a:rPr lang="en-US" sz="2000" dirty="0">
                <a:latin typeface="Comic Sans MS" pitchFamily="66" charset="0"/>
              </a:rPr>
              <a:t>Regular and timely feedback, which allows teachers to modify instruction </a:t>
            </a:r>
          </a:p>
          <a:p>
            <a:pPr marL="285750" indent="-285750">
              <a:buFont typeface="Arial" pitchFamily="34" charset="0"/>
              <a:buChar char="•"/>
            </a:pPr>
            <a:r>
              <a:rPr lang="en-US" sz="2000" dirty="0">
                <a:solidFill>
                  <a:srgbClr val="00FF00"/>
                </a:solidFill>
                <a:latin typeface="Comic Sans MS" pitchFamily="66" charset="0"/>
              </a:rPr>
              <a:t>Multiple-measure assessments that allow students to demonstrate their understanding of standards in a variety of formats</a:t>
            </a:r>
          </a:p>
          <a:p>
            <a:pPr marL="285750" indent="-285750">
              <a:buFont typeface="Arial" pitchFamily="34" charset="0"/>
              <a:buChar char="•"/>
            </a:pPr>
            <a:r>
              <a:rPr lang="en-US" sz="2000" dirty="0">
                <a:latin typeface="Comic Sans MS" pitchFamily="66" charset="0"/>
              </a:rPr>
              <a:t>Ongoing collaboration opportunities for grade-level teachers</a:t>
            </a:r>
          </a:p>
          <a:p>
            <a:pPr marL="285750" indent="-285750">
              <a:buFont typeface="Arial" pitchFamily="34" charset="0"/>
              <a:buChar char="•"/>
            </a:pPr>
            <a:r>
              <a:rPr lang="en-US" sz="2000" dirty="0">
                <a:solidFill>
                  <a:srgbClr val="00FF00"/>
                </a:solidFill>
                <a:latin typeface="Comic Sans MS" pitchFamily="66" charset="0"/>
              </a:rPr>
              <a:t>Consistent expectations within a grade level regarding standards, instruction, and assessment priorities</a:t>
            </a:r>
          </a:p>
          <a:p>
            <a:pPr marL="285750" indent="-285750">
              <a:buFont typeface="Arial" pitchFamily="34" charset="0"/>
              <a:buChar char="•"/>
            </a:pPr>
            <a:r>
              <a:rPr lang="en-US" sz="2000" dirty="0">
                <a:latin typeface="Comic Sans MS" pitchFamily="66" charset="0"/>
              </a:rPr>
              <a:t>Agreed-upon criteria for proficiency to be met within each individual classroom, grade level, school, and district</a:t>
            </a:r>
          </a:p>
          <a:p>
            <a:pPr marL="285750" indent="-285750">
              <a:buFont typeface="Arial" pitchFamily="34" charset="0"/>
              <a:buChar char="•"/>
            </a:pPr>
            <a:r>
              <a:rPr lang="en-US" sz="2000" dirty="0">
                <a:solidFill>
                  <a:srgbClr val="00FF00"/>
                </a:solidFill>
                <a:latin typeface="Comic Sans MS" pitchFamily="66" charset="0"/>
              </a:rPr>
              <a:t>Deliberate alignment of classroom, school, district, and state assessments to better prepare students  for success on state assessments</a:t>
            </a:r>
          </a:p>
          <a:p>
            <a:pPr marL="285750" indent="-285750">
              <a:buFont typeface="Arial" pitchFamily="34" charset="0"/>
              <a:buChar char="•"/>
            </a:pPr>
            <a:r>
              <a:rPr lang="en-US" sz="2000" dirty="0">
                <a:latin typeface="Comic Sans MS" pitchFamily="66" charset="0"/>
              </a:rPr>
              <a:t>Results that have predictive value as to how students are likely to do on each succeeding assessment, in time to make instructional modifications</a:t>
            </a:r>
          </a:p>
        </p:txBody>
      </p:sp>
      <p:sp>
        <p:nvSpPr>
          <p:cNvPr id="5" name="Rectangle 4"/>
          <p:cNvSpPr/>
          <p:nvPr/>
        </p:nvSpPr>
        <p:spPr>
          <a:xfrm>
            <a:off x="1098934" y="304800"/>
            <a:ext cx="6946132" cy="584775"/>
          </a:xfrm>
          <a:prstGeom prst="rect">
            <a:avLst/>
          </a:prstGeom>
          <a:noFill/>
        </p:spPr>
        <p:txBody>
          <a:bodyPr wrap="none" lIns="91440" tIns="45720" rIns="91440" bIns="45720">
            <a:spAutoFit/>
          </a:bodyPr>
          <a:lstStyle/>
          <a:p>
            <a:pPr algn="ctr"/>
            <a:r>
              <a:rPr lang="en-US" sz="3200" b="1" cap="none" spc="0" dirty="0">
                <a:ln w="1905"/>
                <a:solidFill>
                  <a:srgbClr val="0066FF"/>
                </a:solidFill>
                <a:effectLst>
                  <a:innerShdw blurRad="69850" dist="43180" dir="5400000">
                    <a:srgbClr val="000000">
                      <a:alpha val="65000"/>
                    </a:srgbClr>
                  </a:innerShdw>
                </a:effectLst>
                <a:latin typeface="Comic Sans MS" pitchFamily="66" charset="0"/>
              </a:rPr>
              <a:t>What are </a:t>
            </a:r>
            <a:r>
              <a:rPr lang="en-US" sz="3200" b="1" cap="none" spc="0" dirty="0" smtClean="0">
                <a:ln w="1905"/>
                <a:solidFill>
                  <a:srgbClr val="0066FF"/>
                </a:solidFill>
                <a:effectLst>
                  <a:innerShdw blurRad="69850" dist="43180" dir="5400000">
                    <a:srgbClr val="000000">
                      <a:alpha val="65000"/>
                    </a:srgbClr>
                  </a:innerShdw>
                </a:effectLst>
                <a:latin typeface="Comic Sans MS" pitchFamily="66" charset="0"/>
              </a:rPr>
              <a:t>the benefits of CFAs</a:t>
            </a:r>
            <a:r>
              <a:rPr lang="en-US" sz="3200" b="1" cap="none" spc="0" dirty="0">
                <a:ln w="1905"/>
                <a:solidFill>
                  <a:srgbClr val="0066FF"/>
                </a:solidFill>
                <a:effectLst>
                  <a:innerShdw blurRad="69850" dist="43180" dir="5400000">
                    <a:srgbClr val="000000">
                      <a:alpha val="65000"/>
                    </a:srgbClr>
                  </a:innerShdw>
                </a:effectLst>
                <a:latin typeface="Comic Sans MS" pitchFamily="66" charset="0"/>
              </a:rPr>
              <a:t>?</a:t>
            </a:r>
            <a:endParaRPr lang="en-US" sz="3200" b="1" cap="none" spc="0" dirty="0">
              <a:ln w="1905"/>
              <a:solidFill>
                <a:srgbClr val="0066FF"/>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4570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P_WeatheredBook_DesignSlides_TP1037950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D81CFD-CA74-45F2-9DAF-01B752EE31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HP_WeatheredBook_DesignSlides_TP10379504</Template>
  <TotalTime>123</TotalTime>
  <Words>1002</Words>
  <Application>Microsoft Office PowerPoint</Application>
  <PresentationFormat>On-screen Show (4:3)</PresentationFormat>
  <Paragraphs>159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HP_WeatheredBook_DesignSlides_TP10379504</vt:lpstr>
      <vt:lpstr>PowerPoint Presentation</vt:lpstr>
      <vt:lpstr>Goals for Today</vt:lpstr>
      <vt:lpstr>PowerPoint Presentation</vt:lpstr>
      <vt:lpstr>What Math Assessments are  you giving?</vt:lpstr>
      <vt:lpstr>Why are you giving  those assessments?</vt:lpstr>
      <vt:lpstr>Why are you giving  those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FAL?</vt:lpstr>
      <vt:lpstr>PowerPoint Presentation</vt:lpstr>
      <vt:lpstr>PowerPoint Presentation</vt:lpstr>
      <vt:lpstr>PowerPoint Presentation</vt:lpstr>
      <vt:lpstr>PowerPoint Presentation</vt:lpstr>
      <vt:lpstr>PowerPoint Presentation</vt:lpstr>
      <vt:lpstr>Quote from State Frameworks</vt:lpstr>
      <vt:lpstr>PowerPoint Presentation</vt:lpstr>
      <vt:lpstr>PowerPoint Presentation</vt:lpstr>
      <vt:lpstr>PowerPoint Presentation</vt:lpstr>
      <vt:lpstr>Standards-Based Assessments  in Mathematics?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Family Laptop</dc:creator>
  <cp:lastModifiedBy>Hall Family Laptop</cp:lastModifiedBy>
  <cp:revision>10</cp:revision>
  <cp:lastPrinted>2013-07-30T00:19:58Z</cp:lastPrinted>
  <dcterms:created xsi:type="dcterms:W3CDTF">2013-07-29T22:19:14Z</dcterms:created>
  <dcterms:modified xsi:type="dcterms:W3CDTF">2013-07-30T00:23:50Z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ies>
</file>